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embeddings/Microsoft_Equation12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7.bin" ContentType="application/vnd.openxmlformats-officedocument.oleObject"/>
  <Override PartName="/ppt/embeddings/Microsoft_Equation24.bin" ContentType="application/vnd.openxmlformats-officedocument.oleObject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embeddings/Microsoft_Equation3.bin" ContentType="application/vnd.openxmlformats-officedocument.oleObject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embeddings/Microsoft_Equation20.bin" ContentType="application/vnd.openxmlformats-officedocument.oleObject"/>
  <Override PartName="/ppt/slides/slide22.xml" ContentType="application/vnd.openxmlformats-officedocument.presentationml.slide+xml"/>
  <Override PartName="/ppt/embeddings/Microsoft_Equation17.bin" ContentType="application/vnd.openxmlformats-officedocument.oleObject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embeddings/Microsoft_Equation13.bin" ContentType="application/vnd.openxmlformats-officedocument.oleObject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Microsoft_Equation8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embeddings/Microsoft_Equation4.bin" ContentType="application/vnd.openxmlformats-officedocument.oleObject"/>
  <Override PartName="/ppt/embeddings/Microsoft_Equation21.bin" ContentType="application/vnd.openxmlformats-officedocument.oleObject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embeddings/Microsoft_Equation18.bin" ContentType="application/vnd.openxmlformats-officedocument.oleObject"/>
  <Override PartName="/ppt/embeddings/Microsoft_Equation14.bin" ContentType="application/vnd.openxmlformats-officedocument.oleObject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embeddings/Microsoft_Equation10.bin" ContentType="application/vnd.openxmlformats-officedocument.oleObject"/>
  <Override PartName="/ppt/slides/slide7.xml" ContentType="application/vnd.openxmlformats-officedocument.presentationml.slide+xml"/>
  <Override PartName="/ppt/embeddings/Microsoft_Equation9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embeddings/Microsoft_Equation5.bin" ContentType="application/vnd.openxmlformats-officedocument.oleObject"/>
  <Override PartName="/ppt/embeddings/Microsoft_Equation22.bin" ContentType="application/vnd.openxmlformats-officedocument.oleObject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Override PartName="/ppt/embeddings/Microsoft_Equation19.bin" ContentType="application/vnd.openxmlformats-officedocument.oleObject"/>
  <Override PartName="/ppt/slides/slide20.xml" ContentType="application/vnd.openxmlformats-officedocument.presentationml.slide+xml"/>
  <Override PartName="/ppt/embeddings/Microsoft_Equation15.bin" ContentType="application/vnd.openxmlformats-officedocument.oleObject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embeddings/Microsoft_Equation11.bin" ContentType="application/vnd.openxmlformats-officedocument.oleObject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embeddings/Microsoft_Equation6.bin" ContentType="application/vnd.openxmlformats-officedocument.oleObject"/>
  <Override PartName="/ppt/embeddings/Microsoft_Equation23.bin" ContentType="application/vnd.openxmlformats-officedocument.oleObject"/>
  <Override PartName="/ppt/slideLayouts/slideLayout4.xml" ContentType="application/vnd.openxmlformats-officedocument.presentationml.slideLayout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embeddings/Microsoft_Equation16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503" r:id="rId3"/>
    <p:sldId id="489" r:id="rId4"/>
    <p:sldId id="491" r:id="rId5"/>
    <p:sldId id="492" r:id="rId6"/>
    <p:sldId id="493" r:id="rId7"/>
    <p:sldId id="494" r:id="rId8"/>
    <p:sldId id="496" r:id="rId9"/>
    <p:sldId id="497" r:id="rId10"/>
    <p:sldId id="495" r:id="rId11"/>
    <p:sldId id="498" r:id="rId12"/>
    <p:sldId id="499" r:id="rId13"/>
    <p:sldId id="500" r:id="rId14"/>
    <p:sldId id="502" r:id="rId15"/>
    <p:sldId id="504" r:id="rId16"/>
    <p:sldId id="505" r:id="rId17"/>
    <p:sldId id="506" r:id="rId18"/>
    <p:sldId id="512" r:id="rId19"/>
    <p:sldId id="513" r:id="rId20"/>
    <p:sldId id="507" r:id="rId21"/>
    <p:sldId id="508" r:id="rId22"/>
    <p:sldId id="509" r:id="rId23"/>
    <p:sldId id="510" r:id="rId24"/>
    <p:sldId id="511" r:id="rId25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85990" autoAdjust="0"/>
  </p:normalViewPr>
  <p:slideViewPr>
    <p:cSldViewPr snapToGrid="0">
      <p:cViewPr varScale="1">
        <p:scale>
          <a:sx n="117" d="100"/>
          <a:sy n="117" d="100"/>
        </p:scale>
        <p:origin x="-96" y="-320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ict"/><Relationship Id="rId4" Type="http://schemas.openxmlformats.org/officeDocument/2006/relationships/image" Target="../media/image27.pict"/><Relationship Id="rId1" Type="http://schemas.openxmlformats.org/officeDocument/2006/relationships/image" Target="../media/image29.pict"/><Relationship Id="rId2" Type="http://schemas.openxmlformats.org/officeDocument/2006/relationships/image" Target="../media/image30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ict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ict"/><Relationship Id="rId4" Type="http://schemas.openxmlformats.org/officeDocument/2006/relationships/image" Target="../media/image43.pict"/><Relationship Id="rId1" Type="http://schemas.openxmlformats.org/officeDocument/2006/relationships/image" Target="../media/image40.pict"/><Relationship Id="rId2" Type="http://schemas.openxmlformats.org/officeDocument/2006/relationships/image" Target="../media/image41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Relationship Id="rId2" Type="http://schemas.openxmlformats.org/officeDocument/2006/relationships/image" Target="../media/image11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Relationship Id="rId2" Type="http://schemas.openxmlformats.org/officeDocument/2006/relationships/image" Target="../media/image23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Relationship Id="rId2" Type="http://schemas.openxmlformats.org/officeDocument/2006/relationships/image" Target="../media/image25.pict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ict"/><Relationship Id="rId4" Type="http://schemas.openxmlformats.org/officeDocument/2006/relationships/image" Target="../media/image28.pict"/><Relationship Id="rId1" Type="http://schemas.openxmlformats.org/officeDocument/2006/relationships/image" Target="../media/image25.pict"/><Relationship Id="rId2" Type="http://schemas.openxmlformats.org/officeDocument/2006/relationships/image" Target="../media/image26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>
            <a:prstTxWarp prst="textNoShape">
              <a:avLst/>
            </a:prstTxWarp>
          </a:bodyPr>
          <a:lstStyle/>
          <a:p>
            <a:pPr algn="r" defTabSz="969963" eaLnBrk="0" hangingPunct="0"/>
            <a:r>
              <a:rPr lang="en-US" sz="1000" i="1">
                <a:latin typeface="Times New Roman" charset="0"/>
              </a:rPr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 w="9525"/>
        </p:spPr>
        <p:txBody>
          <a:bodyPr lIns="99037" tIns="49519" rIns="99037" bIns="49519"/>
          <a:lstStyle/>
          <a:p>
            <a:pPr defTabSz="974725"/>
            <a:r>
              <a:rPr lang="en-US" smtClean="0">
                <a:sym typeface="Wingdings" charset="2"/>
              </a:rPr>
              <a:t>Explain the goal of the paper.</a:t>
            </a:r>
          </a:p>
          <a:p>
            <a:pPr defTabSz="974725"/>
            <a:endParaRPr lang="en-US" smtClean="0">
              <a:sym typeface="Wingdings" charset="2"/>
            </a:endParaRPr>
          </a:p>
          <a:p>
            <a:pPr defTabSz="974725"/>
            <a:r>
              <a:rPr lang="en-US" smtClean="0">
                <a:sym typeface="Wingdings" charset="2"/>
              </a:rPr>
              <a:t>Especially Environment Lighting and Interactive</a:t>
            </a:r>
          </a:p>
          <a:p>
            <a:pPr defTabSz="974725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1400" dirty="0">
                <a:ea typeface="+mn-ea"/>
                <a:cs typeface="+mn-cs"/>
              </a:rPr>
              <a:t> </a:t>
            </a:r>
            <a:fld id="{FDFF0AF1-AC73-654D-92DA-1AC0E0BA16ED}" type="slidenum">
              <a:rPr lang="en-US" sz="1400">
                <a:ea typeface="+mn-ea"/>
                <a:cs typeface="+mn-cs"/>
              </a:rPr>
              <a:pPr eaLnBrk="0" hangingPunct="0">
                <a:defRPr/>
              </a:pPr>
              <a:t>‹#›</a:t>
            </a:fld>
            <a:endParaRPr lang="en-US" sz="1400" dirty="0">
              <a:ea typeface="+mn-ea"/>
              <a:cs typeface="+mn-cs"/>
            </a:endParaRPr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defRPr/>
              </a:pPr>
              <a:endParaRPr lang="en-US" dirty="0">
                <a:ea typeface="+mn-ea"/>
                <a:cs typeface="+mn-cs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defRPr/>
              </a:pPr>
              <a:endParaRPr lang="en-US" dirty="0">
                <a:ea typeface="+mn-ea"/>
                <a:cs typeface="+mn-cs"/>
              </a:endParaRPr>
            </a:p>
          </p:txBody>
        </p:sp>
      </p:grpSp>
      <p:pic>
        <p:nvPicPr>
          <p:cNvPr id="1030" name="Picture 12" descr="KAIST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ＭＳ Ｐゴシック" charset="-128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oleObject" Target="../embeddings/Microsoft_Equation9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.bin"/><Relationship Id="rId4" Type="http://schemas.openxmlformats.org/officeDocument/2006/relationships/oleObject" Target="../embeddings/Microsoft_Equation11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2.bin"/><Relationship Id="rId4" Type="http://schemas.openxmlformats.org/officeDocument/2006/relationships/oleObject" Target="../embeddings/Microsoft_Equation13.bin"/><Relationship Id="rId5" Type="http://schemas.openxmlformats.org/officeDocument/2006/relationships/oleObject" Target="../embeddings/Microsoft_Equation14.bin"/><Relationship Id="rId6" Type="http://schemas.openxmlformats.org/officeDocument/2006/relationships/oleObject" Target="../embeddings/Microsoft_Equation15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6.bin"/><Relationship Id="rId4" Type="http://schemas.openxmlformats.org/officeDocument/2006/relationships/oleObject" Target="../embeddings/Microsoft_Equation17.bin"/><Relationship Id="rId5" Type="http://schemas.openxmlformats.org/officeDocument/2006/relationships/oleObject" Target="../embeddings/Microsoft_Equation18.bin"/><Relationship Id="rId6" Type="http://schemas.openxmlformats.org/officeDocument/2006/relationships/oleObject" Target="../embeddings/Microsoft_Equation19.bin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3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1.bin"/><Relationship Id="rId4" Type="http://schemas.openxmlformats.org/officeDocument/2006/relationships/oleObject" Target="../embeddings/Microsoft_Equation22.bin"/><Relationship Id="rId5" Type="http://schemas.openxmlformats.org/officeDocument/2006/relationships/oleObject" Target="../embeddings/Microsoft_Equation23.bin"/><Relationship Id="rId6" Type="http://schemas.openxmlformats.org/officeDocument/2006/relationships/oleObject" Target="../embeddings/Microsoft_Equation24.bin"/><Relationship Id="rId7" Type="http://schemas.openxmlformats.org/officeDocument/2006/relationships/image" Target="../media/image44.jpe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myuksel.com/" TargetMode="External"/><Relationship Id="rId4" Type="http://schemas.openxmlformats.org/officeDocument/2006/relationships/hyperlink" Target="http://www.cse.cuhk.edu.hk/~ttwong/papers/srbf/srbf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unzhou.net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Microsoft_Equation4.bin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oleObject" Target="../embeddings/Microsoft_Equation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oleObject" Target="../embeddings/Microsoft_Equation6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15370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  <p:sp>
          <p:nvSpPr>
            <p:cNvPr id="15371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</p:grpSp>
      <p:sp>
        <p:nvSpPr>
          <p:cNvPr id="15363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ts val="4200"/>
              </a:lnSpc>
            </a:pPr>
            <a:r>
              <a:rPr lang="en-US" altLang="ko-KR" sz="4000" b="1">
                <a:solidFill>
                  <a:srgbClr val="0000FF"/>
                </a:solidFill>
                <a:ea typeface="굴림" charset="-127"/>
                <a:cs typeface="굴림" charset="-127"/>
              </a:rPr>
              <a:t>Interactive Hair Rendering Under Environment Lighting</a:t>
            </a:r>
          </a:p>
        </p:txBody>
      </p:sp>
      <p:sp>
        <p:nvSpPr>
          <p:cNvPr id="15364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78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ko-KR" sz="3600" b="1">
                <a:solidFill>
                  <a:srgbClr val="EA8B00"/>
                </a:solidFill>
              </a:rPr>
              <a:t>Valentin JANIAUT</a:t>
            </a:r>
            <a:endParaRPr lang="en-US" sz="3600" b="1">
              <a:solidFill>
                <a:srgbClr val="EA8B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altLang="ko-KR" sz="3200">
                <a:ea typeface="굴림" charset="-127"/>
                <a:cs typeface="굴림" charset="-127"/>
              </a:rPr>
              <a:t>Zhong Ren, Kun Zhou, Tengfei Li, Wei Hua, Baining Guo</a:t>
            </a:r>
            <a:endParaRPr lang="en-US" sz="3200"/>
          </a:p>
        </p:txBody>
      </p:sp>
      <p:grpSp>
        <p:nvGrpSpPr>
          <p:cNvPr id="15365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15368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  <p:sp>
          <p:nvSpPr>
            <p:cNvPr id="15369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</p:grpSp>
      <p:pic>
        <p:nvPicPr>
          <p:cNvPr id="15366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0" descr="s2010_logo_ct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5453063"/>
            <a:ext cx="1817687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Bidirectional scattering function</a:t>
            </a:r>
          </a:p>
        </p:txBody>
      </p:sp>
      <p:pic>
        <p:nvPicPr>
          <p:cNvPr id="30723" name="Picture 4" descr="Scatterin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301" y="1487781"/>
            <a:ext cx="4043509" cy="170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0781" y="3494832"/>
            <a:ext cx="8410403" cy="1171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92100" indent="-292100" ea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sz="2800" b="1" kern="0" dirty="0" err="1">
                <a:latin typeface="+mn-lt"/>
                <a:ea typeface="+mn-ea"/>
                <a:cs typeface="+mn-cs"/>
              </a:rPr>
              <a:t>S(ω</a:t>
            </a:r>
            <a:r>
              <a:rPr lang="en-US" sz="2800" b="1" kern="0" baseline="-25000" dirty="0" err="1">
                <a:latin typeface="+mn-lt"/>
                <a:ea typeface="+mn-ea"/>
                <a:cs typeface="+mn-cs"/>
              </a:rPr>
              <a:t>i</a:t>
            </a:r>
            <a:r>
              <a:rPr lang="en-US" sz="2800" b="1" kern="0" dirty="0" err="1">
                <a:latin typeface="+mn-lt"/>
                <a:ea typeface="+mn-ea"/>
                <a:cs typeface="+mn-cs"/>
              </a:rPr>
              <a:t>,ω</a:t>
            </a:r>
            <a:r>
              <a:rPr lang="en-US" sz="2800" b="1" kern="0" baseline="-25000" dirty="0" err="1">
                <a:latin typeface="+mn-lt"/>
                <a:ea typeface="+mn-ea"/>
                <a:cs typeface="+mn-cs"/>
              </a:rPr>
              <a:t>o</a:t>
            </a:r>
            <a:r>
              <a:rPr lang="en-US" sz="2800" b="1" kern="0" dirty="0">
                <a:latin typeface="+mn-lt"/>
                <a:ea typeface="+mn-ea"/>
                <a:cs typeface="+mn-cs"/>
              </a:rPr>
              <a:t>) will be the bidirectional scattering function, similar to BRDF in surface reflectance.</a:t>
            </a:r>
          </a:p>
          <a:p>
            <a:pPr marL="292100" indent="-292100" ea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endParaRPr lang="en-US" sz="2800" b="1" kern="0" dirty="0">
              <a:latin typeface="+mn-lt"/>
              <a:ea typeface="+mn-ea"/>
              <a:cs typeface="+mn-cs"/>
            </a:endParaRPr>
          </a:p>
        </p:txBody>
      </p:sp>
      <p:sp>
        <p:nvSpPr>
          <p:cNvPr id="30725" name="Content Placeholder 2"/>
          <p:cNvSpPr>
            <a:spLocks noGrp="1"/>
          </p:cNvSpPr>
          <p:nvPr>
            <p:ph idx="1"/>
          </p:nvPr>
        </p:nvSpPr>
        <p:spPr>
          <a:xfrm>
            <a:off x="4493980" y="1587500"/>
            <a:ext cx="4243620" cy="2059968"/>
          </a:xfrm>
        </p:spPr>
        <p:txBody>
          <a:bodyPr/>
          <a:lstStyle/>
          <a:p>
            <a:r>
              <a:rPr lang="en-US" dirty="0" smtClean="0"/>
              <a:t>The scattering is the deviation of the straight trajectory of a ray light due to an obstacle.</a:t>
            </a:r>
          </a:p>
          <a:p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08503" y="4811859"/>
            <a:ext cx="8318500" cy="582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Kajiya and Kay model [1989]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891570" y="5347617"/>
          <a:ext cx="4729163" cy="981075"/>
        </p:xfrm>
        <a:graphic>
          <a:graphicData uri="http://schemas.openxmlformats.org/presentationml/2006/ole">
            <p:oleObj spid="_x0000_s23554" name="Equation" r:id="rId4" imgW="20193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Environment Lighting Approximation</a:t>
            </a:r>
          </a:p>
        </p:txBody>
      </p:sp>
      <p:sp>
        <p:nvSpPr>
          <p:cNvPr id="31749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539750"/>
          </a:xfrm>
        </p:spPr>
        <p:txBody>
          <a:bodyPr/>
          <a:lstStyle/>
          <a:p>
            <a:r>
              <a:rPr lang="en-US" smtClean="0"/>
              <a:t>Remember SRBF? It’s time to use it.</a:t>
            </a: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2624138" y="2090738"/>
          <a:ext cx="3722687" cy="1081087"/>
        </p:xfrm>
        <a:graphic>
          <a:graphicData uri="http://schemas.openxmlformats.org/presentationml/2006/ole">
            <p:oleObj spid="_x0000_s31746" name="Equation" r:id="rId3" imgW="1574800" imgH="457200" progId="Equation.3">
              <p:embed/>
            </p:oleObj>
          </a:graphicData>
        </a:graphic>
      </p:graphicFrame>
      <p:sp>
        <p:nvSpPr>
          <p:cNvPr id="5" name="Down Arrow 4"/>
          <p:cNvSpPr/>
          <p:nvPr/>
        </p:nvSpPr>
        <p:spPr bwMode="auto">
          <a:xfrm>
            <a:off x="4384675" y="2995613"/>
            <a:ext cx="457200" cy="61912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660400" y="3733800"/>
          <a:ext cx="7891463" cy="1182688"/>
        </p:xfrm>
        <a:graphic>
          <a:graphicData uri="http://schemas.openxmlformats.org/presentationml/2006/ole">
            <p:oleObj spid="_x0000_s31747" name="Equation" r:id="rId4" imgW="30480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Effective Transmittance</a:t>
            </a:r>
          </a:p>
        </p:txBody>
      </p:sp>
      <p:sp>
        <p:nvSpPr>
          <p:cNvPr id="33797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1212850"/>
          </a:xfrm>
        </p:spPr>
        <p:txBody>
          <a:bodyPr/>
          <a:lstStyle/>
          <a:p>
            <a:r>
              <a:rPr lang="en-US" smtClean="0"/>
              <a:t>Last step of our simplification</a:t>
            </a:r>
          </a:p>
          <a:p>
            <a:r>
              <a:rPr lang="en-US" smtClean="0"/>
              <a:t>Average attenuation of the SRBF Lighting j.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009650" y="2697163"/>
          <a:ext cx="7234238" cy="1346200"/>
        </p:xfrm>
        <a:graphic>
          <a:graphicData uri="http://schemas.openxmlformats.org/presentationml/2006/ole">
            <p:oleObj spid="_x0000_s33794" name="Equation" r:id="rId3" imgW="2794000" imgH="520700" progId="Equation.3">
              <p:embed/>
            </p:oleObj>
          </a:graphicData>
        </a:graphic>
      </p:graphicFrame>
      <p:sp>
        <p:nvSpPr>
          <p:cNvPr id="5" name="Down Arrow 4"/>
          <p:cNvSpPr/>
          <p:nvPr/>
        </p:nvSpPr>
        <p:spPr bwMode="auto">
          <a:xfrm>
            <a:off x="4341813" y="3994150"/>
            <a:ext cx="455612" cy="61912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423863" y="4503738"/>
          <a:ext cx="8320087" cy="1182687"/>
        </p:xfrm>
        <a:graphic>
          <a:graphicData uri="http://schemas.openxmlformats.org/presentationml/2006/ole">
            <p:oleObj spid="_x0000_s33795" name="Equation" r:id="rId4" imgW="3213100" imgH="457200" progId="Equation.3">
              <p:embed/>
            </p:oleObj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9100" y="5721350"/>
            <a:ext cx="8318500" cy="608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92100" indent="-292100" ea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sz="2800" b="1" kern="0" dirty="0">
                <a:latin typeface="+mn-lt"/>
              </a:rPr>
              <a:t>How to compute this equation?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Splitting the equation</a:t>
            </a: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412750" y="1550988"/>
          <a:ext cx="8320088" cy="1182687"/>
        </p:xfrm>
        <a:graphic>
          <a:graphicData uri="http://schemas.openxmlformats.org/presentationml/2006/ole">
            <p:oleObj spid="_x0000_s34818" name="Equation" r:id="rId3" imgW="3213100" imgH="457200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2286000" y="3224213"/>
          <a:ext cx="1446213" cy="592137"/>
        </p:xfrm>
        <a:graphic>
          <a:graphicData uri="http://schemas.openxmlformats.org/presentationml/2006/ole">
            <p:oleObj spid="_x0000_s34819" name="Equation" r:id="rId4" imgW="558800" imgH="22860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4265613" y="3171825"/>
          <a:ext cx="4483100" cy="649288"/>
        </p:xfrm>
        <a:graphic>
          <a:graphicData uri="http://schemas.openxmlformats.org/presentationml/2006/ole">
            <p:oleObj spid="_x0000_s34820" name="Equation" r:id="rId5" imgW="1752600" imgH="254000" progId="Equation.3">
              <p:embed/>
            </p:oleObj>
          </a:graphicData>
        </a:graphic>
      </p:graphicFrame>
      <p:sp>
        <p:nvSpPr>
          <p:cNvPr id="7" name="Multiply 6"/>
          <p:cNvSpPr/>
          <p:nvPr/>
        </p:nvSpPr>
        <p:spPr bwMode="auto">
          <a:xfrm>
            <a:off x="3756025" y="3278188"/>
            <a:ext cx="574675" cy="511175"/>
          </a:xfrm>
          <a:prstGeom prst="mathMultiply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4823" name="TextBox 7"/>
          <p:cNvSpPr txBox="1">
            <a:spLocks noChangeArrowheads="1"/>
          </p:cNvSpPr>
          <p:nvPr/>
        </p:nvSpPr>
        <p:spPr bwMode="auto">
          <a:xfrm>
            <a:off x="1714500" y="4592638"/>
            <a:ext cx="21066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Transmittance</a:t>
            </a:r>
          </a:p>
        </p:txBody>
      </p:sp>
      <p:sp>
        <p:nvSpPr>
          <p:cNvPr id="34824" name="TextBox 8"/>
          <p:cNvSpPr txBox="1">
            <a:spLocks noChangeArrowheads="1"/>
          </p:cNvSpPr>
          <p:nvPr/>
        </p:nvSpPr>
        <p:spPr bwMode="auto">
          <a:xfrm>
            <a:off x="4319588" y="4451350"/>
            <a:ext cx="43751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Convolution of SRBF and scattering function.</a:t>
            </a:r>
          </a:p>
        </p:txBody>
      </p:sp>
      <p:cxnSp>
        <p:nvCxnSpPr>
          <p:cNvPr id="34825" name="Straight Arrow Connector 10"/>
          <p:cNvCxnSpPr>
            <a:cxnSpLocks noChangeShapeType="1"/>
            <a:endCxn id="34824" idx="0"/>
          </p:cNvCxnSpPr>
          <p:nvPr/>
        </p:nvCxnSpPr>
        <p:spPr bwMode="auto">
          <a:xfrm rot="16200000" flipH="1">
            <a:off x="6157119" y="4101306"/>
            <a:ext cx="695325" cy="4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4826" name="Straight Arrow Connector 13"/>
          <p:cNvCxnSpPr>
            <a:cxnSpLocks noChangeShapeType="1"/>
          </p:cNvCxnSpPr>
          <p:nvPr/>
        </p:nvCxnSpPr>
        <p:spPr bwMode="auto">
          <a:xfrm rot="5400000">
            <a:off x="2594769" y="4212432"/>
            <a:ext cx="650875" cy="15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712888" y="5464599"/>
          <a:ext cx="1832986" cy="572808"/>
        </p:xfrm>
        <a:graphic>
          <a:graphicData uri="http://schemas.openxmlformats.org/presentationml/2006/ole">
            <p:oleObj spid="_x0000_s34827" name="Equation" r:id="rId6" imgW="609600" imgH="190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823" grpId="0"/>
      <p:bldP spid="348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20" name="Object 30"/>
          <p:cNvGraphicFramePr>
            <a:graphicFrameLocks noChangeAspect="1"/>
          </p:cNvGraphicFramePr>
          <p:nvPr/>
        </p:nvGraphicFramePr>
        <p:xfrm>
          <a:off x="3662918" y="3279443"/>
          <a:ext cx="4483100" cy="649288"/>
        </p:xfrm>
        <a:graphic>
          <a:graphicData uri="http://schemas.openxmlformats.org/presentationml/2006/ole">
            <p:oleObj spid="_x0000_s35870" name="Equation" r:id="rId3" imgW="1752600" imgH="254000" progId="Equation.3">
              <p:embed/>
            </p:oleObj>
          </a:graphicData>
        </a:graphic>
      </p:graphicFrame>
      <p:sp>
        <p:nvSpPr>
          <p:cNvPr id="358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smtClean="0"/>
              <a:t>Convolving SRBF and Scattering Function</a:t>
            </a:r>
          </a:p>
        </p:txBody>
      </p:sp>
      <p:sp>
        <p:nvSpPr>
          <p:cNvPr id="35846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539750"/>
          </a:xfrm>
        </p:spPr>
        <p:txBody>
          <a:bodyPr/>
          <a:lstStyle/>
          <a:p>
            <a:r>
              <a:rPr lang="en-US" smtClean="0"/>
              <a:t>Marschner et al. model [2003]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2471738" y="2198688"/>
          <a:ext cx="3784600" cy="711200"/>
        </p:xfrm>
        <a:graphic>
          <a:graphicData uri="http://schemas.openxmlformats.org/presentationml/2006/ole">
            <p:oleObj spid="_x0000_s35842" name="Equation" r:id="rId4" imgW="1892300" imgH="35560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184275" y="3498850"/>
          <a:ext cx="1790700" cy="1938338"/>
        </p:xfrm>
        <a:graphic>
          <a:graphicData uri="http://schemas.openxmlformats.org/presentationml/2006/ole">
            <p:oleObj spid="_x0000_s35843" name="Equation" r:id="rId5" imgW="914400" imgH="990600" progId="Equation.3">
              <p:embed/>
            </p:oleObj>
          </a:graphicData>
        </a:graphic>
      </p:graphicFrame>
      <p:sp>
        <p:nvSpPr>
          <p:cNvPr id="35847" name="TextBox 6"/>
          <p:cNvSpPr txBox="1">
            <a:spLocks noChangeArrowheads="1"/>
          </p:cNvSpPr>
          <p:nvPr/>
        </p:nvSpPr>
        <p:spPr bwMode="auto">
          <a:xfrm>
            <a:off x="619125" y="3006725"/>
            <a:ext cx="13557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With:</a:t>
            </a: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3243263" y="4486276"/>
          <a:ext cx="5205217" cy="670142"/>
        </p:xfrm>
        <a:graphic>
          <a:graphicData uri="http://schemas.openxmlformats.org/presentationml/2006/ole">
            <p:oleObj spid="_x0000_s35844" name="Equation" r:id="rId6" imgW="2070100" imgH="266700" progId="Equation.3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 bwMode="auto">
          <a:xfrm>
            <a:off x="618099" y="2052970"/>
            <a:ext cx="7977188" cy="4048125"/>
          </a:xfrm>
          <a:prstGeom prst="rect">
            <a:avLst/>
          </a:prstGeom>
          <a:solidFill>
            <a:schemeClr val="bg1">
              <a:lumMod val="85000"/>
              <a:alpha val="84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3377965" y="2890429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2" descr="D:\Documents\Projects\Hair\docs\paper\siggraph2010\raw\slic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25515" y="2212566"/>
            <a:ext cx="3251200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3000140" y="4346166"/>
            <a:ext cx="2857500" cy="977900"/>
            <a:chOff x="5470525" y="3693050"/>
            <a:chExt cx="2857500" cy="977375"/>
          </a:xfrm>
        </p:grpSpPr>
        <p:cxnSp>
          <p:nvCxnSpPr>
            <p:cNvPr id="12" name="直接连接符 16"/>
            <p:cNvCxnSpPr/>
            <p:nvPr/>
          </p:nvCxnSpPr>
          <p:spPr>
            <a:xfrm>
              <a:off x="5470525" y="4670425"/>
              <a:ext cx="28575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8"/>
            <p:cNvCxnSpPr/>
            <p:nvPr/>
          </p:nvCxnSpPr>
          <p:spPr>
            <a:xfrm flipV="1">
              <a:off x="8328025" y="4254723"/>
              <a:ext cx="0" cy="4157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20"/>
            <p:cNvCxnSpPr/>
            <p:nvPr/>
          </p:nvCxnSpPr>
          <p:spPr>
            <a:xfrm flipH="1">
              <a:off x="5470525" y="4254723"/>
              <a:ext cx="28575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22"/>
            <p:cNvCxnSpPr/>
            <p:nvPr/>
          </p:nvCxnSpPr>
          <p:spPr>
            <a:xfrm flipV="1">
              <a:off x="5470525" y="3824742"/>
              <a:ext cx="0" cy="4299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24"/>
            <p:cNvCxnSpPr/>
            <p:nvPr/>
          </p:nvCxnSpPr>
          <p:spPr>
            <a:xfrm>
              <a:off x="5470525" y="3824742"/>
              <a:ext cx="8318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238452" y="3693050"/>
              <a:ext cx="303288" cy="261610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</p:grp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3903427" y="2693579"/>
            <a:ext cx="928688" cy="908050"/>
            <a:chOff x="6355458" y="2483927"/>
            <a:chExt cx="928177" cy="909177"/>
          </a:xfrm>
        </p:grpSpPr>
        <p:cxnSp>
          <p:nvCxnSpPr>
            <p:cNvPr id="20" name="直接箭头连接符 6"/>
            <p:cNvCxnSpPr/>
            <p:nvPr/>
          </p:nvCxnSpPr>
          <p:spPr>
            <a:xfrm flipH="1" flipV="1">
              <a:off x="6453829" y="2668306"/>
              <a:ext cx="7934" cy="72479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9"/>
            <p:cNvCxnSpPr/>
            <p:nvPr/>
          </p:nvCxnSpPr>
          <p:spPr>
            <a:xfrm>
              <a:off x="6355458" y="3257999"/>
              <a:ext cx="69494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371910" y="2483927"/>
              <a:ext cx="607346" cy="261610"/>
            </a:xfrm>
            <a:prstGeom prst="rect">
              <a:avLst/>
            </a:prstGeom>
            <a:blipFill rotWithShape="1">
              <a:blip r:embed="rId9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23" name="矩形 13"/>
            <p:cNvSpPr/>
            <p:nvPr/>
          </p:nvSpPr>
          <p:spPr>
            <a:xfrm>
              <a:off x="6461762" y="2819305"/>
              <a:ext cx="441082" cy="408494"/>
            </a:xfrm>
            <a:prstGeom prst="rect">
              <a:avLst/>
            </a:prstGeom>
            <a:solidFill>
              <a:srgbClr val="0099FF">
                <a:alpha val="2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TextBox 2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695525" y="3014841"/>
              <a:ext cx="588110" cy="261610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</p:grpSp>
      <p:pic>
        <p:nvPicPr>
          <p:cNvPr id="27" name="Picture 2" descr="D:\Documents\Projects\Hair\docs\paper\siggraph2010\raw\slic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46165" y="2337979"/>
            <a:ext cx="3252787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矩形 21"/>
          <p:cNvSpPr/>
          <p:nvPr/>
        </p:nvSpPr>
        <p:spPr bwMode="auto">
          <a:xfrm>
            <a:off x="3458927" y="2874554"/>
            <a:ext cx="280988" cy="2349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2" descr="D:\Documents\Projects\Hair\docs\paper\siggraph2010\raw\slic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98565" y="2490379"/>
            <a:ext cx="3252787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D:\Documents\Projects\Hair\docs\paper\siggraph2010\raw\slic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62077" y="2707866"/>
            <a:ext cx="3252788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直接箭头连接符 7"/>
          <p:cNvCxnSpPr/>
          <p:nvPr/>
        </p:nvCxnSpPr>
        <p:spPr bwMode="auto">
          <a:xfrm>
            <a:off x="2812815" y="3385729"/>
            <a:ext cx="550862" cy="568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074752" y="3258730"/>
            <a:ext cx="18006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Lucida Grande" charset="0"/>
                <a:ea typeface="Lucida Grande" charset="0"/>
                <a:cs typeface="Lucida Grande" charset="0"/>
              </a:rPr>
              <a:t>cos(</a:t>
            </a:r>
            <a:r>
              <a:rPr lang="en-US" dirty="0" err="1" smtClean="0">
                <a:solidFill>
                  <a:schemeClr val="bg1"/>
                </a:solidFill>
                <a:latin typeface="Lucida Grande" charset="0"/>
                <a:ea typeface="Lucida Grande" charset="0"/>
                <a:cs typeface="Lucida Grande" charset="0"/>
              </a:rPr>
              <a:t>ϕ</a:t>
            </a:r>
            <a:r>
              <a:rPr lang="en-US" baseline="-25000" dirty="0" err="1" smtClean="0">
                <a:solidFill>
                  <a:schemeClr val="bg1"/>
                </a:solidFill>
                <a:latin typeface="Lucida Grande" charset="0"/>
                <a:ea typeface="Lucida Grande" charset="0"/>
                <a:cs typeface="Lucida Grande" charset="0"/>
              </a:rPr>
              <a:t>ξ</a:t>
            </a:r>
            <a:r>
              <a:rPr lang="en-US" dirty="0" err="1" smtClean="0">
                <a:solidFill>
                  <a:schemeClr val="bg1"/>
                </a:solidFill>
                <a:latin typeface="Lucida Grande" charset="0"/>
                <a:ea typeface="Lucida Grande" charset="0"/>
                <a:cs typeface="Lucida Grande" charset="0"/>
              </a:rPr>
              <a:t>-ϕ</a:t>
            </a:r>
            <a:r>
              <a:rPr lang="en-US" baseline="-25000" dirty="0" err="1" smtClean="0">
                <a:solidFill>
                  <a:schemeClr val="bg1"/>
                </a:solidFill>
                <a:latin typeface="Lucida Grande" charset="0"/>
                <a:ea typeface="Lucida Grande" charset="0"/>
                <a:cs typeface="Lucida Grande" charset="0"/>
              </a:rPr>
              <a:t>o</a:t>
            </a:r>
            <a:r>
              <a:rPr lang="en-US" dirty="0" smtClean="0">
                <a:solidFill>
                  <a:schemeClr val="bg1"/>
                </a:solidFill>
                <a:latin typeface="Lucida Grande" charset="0"/>
                <a:ea typeface="Lucida Grande" charset="0"/>
                <a:cs typeface="Lucida Grande" charset="0"/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smtClean="0"/>
              <a:t>Computing Effective Transmittance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412750" y="1550988"/>
          <a:ext cx="8320088" cy="1182687"/>
        </p:xfrm>
        <a:graphic>
          <a:graphicData uri="http://schemas.openxmlformats.org/presentationml/2006/ole">
            <p:oleObj spid="_x0000_s37890" name="Equation" r:id="rId3" imgW="3213100" imgH="457200" progId="Equation.3">
              <p:embed/>
            </p:oleObj>
          </a:graphicData>
        </a:graphic>
      </p:graphicFrame>
      <p:sp>
        <p:nvSpPr>
          <p:cNvPr id="6" name="Down Arrow 5"/>
          <p:cNvSpPr/>
          <p:nvPr/>
        </p:nvSpPr>
        <p:spPr bwMode="auto">
          <a:xfrm>
            <a:off x="3213100" y="2573338"/>
            <a:ext cx="542925" cy="6731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6545263" y="2595563"/>
            <a:ext cx="542925" cy="6731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" name="TextBox 7"/>
          <p:cNvSpPr txBox="1">
            <a:spLocks noChangeArrowheads="1"/>
          </p:cNvSpPr>
          <p:nvPr/>
        </p:nvSpPr>
        <p:spPr bwMode="auto">
          <a:xfrm>
            <a:off x="5187950" y="3365500"/>
            <a:ext cx="348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Precomputed in a table</a:t>
            </a:r>
          </a:p>
        </p:txBody>
      </p:sp>
      <p:sp>
        <p:nvSpPr>
          <p:cNvPr id="37895" name="TextBox 8"/>
          <p:cNvSpPr txBox="1">
            <a:spLocks noChangeArrowheads="1"/>
          </p:cNvSpPr>
          <p:nvPr/>
        </p:nvSpPr>
        <p:spPr bwMode="auto">
          <a:xfrm>
            <a:off x="1541463" y="3267075"/>
            <a:ext cx="36258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 Sampled at the SRBF center</a:t>
            </a:r>
          </a:p>
          <a:p>
            <a:pPr>
              <a:buFont typeface="Arial" charset="0"/>
              <a:buChar char="•"/>
            </a:pPr>
            <a:r>
              <a:rPr lang="en-US"/>
              <a:t> Use of the </a:t>
            </a:r>
            <a:r>
              <a:rPr lang="en-US" b="1"/>
              <a:t>Deep Opacity Map</a:t>
            </a:r>
            <a:r>
              <a:rPr lang="en-US"/>
              <a:t> technique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Self-shadowing</a:t>
            </a:r>
          </a:p>
        </p:txBody>
      </p:sp>
      <p:pic>
        <p:nvPicPr>
          <p:cNvPr id="38915" name="Picture 3" descr="osm_lay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638" y="1741488"/>
            <a:ext cx="3175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dom_lay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7838" y="1687513"/>
            <a:ext cx="3175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Box 5"/>
          <p:cNvSpPr txBox="1">
            <a:spLocks noChangeArrowheads="1"/>
          </p:cNvSpPr>
          <p:nvPr/>
        </p:nvSpPr>
        <p:spPr bwMode="auto">
          <a:xfrm>
            <a:off x="565150" y="5340350"/>
            <a:ext cx="3125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Opacity Shadow Map</a:t>
            </a:r>
          </a:p>
        </p:txBody>
      </p:sp>
      <p:sp>
        <p:nvSpPr>
          <p:cNvPr id="38918" name="TextBox 6"/>
          <p:cNvSpPr txBox="1">
            <a:spLocks noChangeArrowheads="1"/>
          </p:cNvSpPr>
          <p:nvPr/>
        </p:nvSpPr>
        <p:spPr bwMode="auto">
          <a:xfrm>
            <a:off x="5568950" y="5362575"/>
            <a:ext cx="3116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Deep Opacity 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Deep Opacity Map</a:t>
            </a:r>
          </a:p>
        </p:txBody>
      </p:sp>
      <p:pic>
        <p:nvPicPr>
          <p:cNvPr id="39939" name="Picture 26" descr="DOD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88" y="1612900"/>
            <a:ext cx="276860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0" name="组合 51"/>
          <p:cNvGrpSpPr>
            <a:grpSpLocks/>
          </p:cNvGrpSpPr>
          <p:nvPr/>
        </p:nvGrpSpPr>
        <p:grpSpPr bwMode="auto">
          <a:xfrm>
            <a:off x="3590925" y="1844675"/>
            <a:ext cx="3138488" cy="1976438"/>
            <a:chOff x="4160108" y="3317456"/>
            <a:chExt cx="2259272" cy="1493442"/>
          </a:xfrm>
        </p:grpSpPr>
        <p:cxnSp>
          <p:nvCxnSpPr>
            <p:cNvPr id="29" name="直接箭头连接符 8"/>
            <p:cNvCxnSpPr/>
            <p:nvPr/>
          </p:nvCxnSpPr>
          <p:spPr>
            <a:xfrm>
              <a:off x="4160108" y="4440236"/>
              <a:ext cx="2259272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连接符 16"/>
            <p:cNvCxnSpPr/>
            <p:nvPr/>
          </p:nvCxnSpPr>
          <p:spPr>
            <a:xfrm flipV="1">
              <a:off x="4465230" y="3317456"/>
              <a:ext cx="0" cy="1493442"/>
            </a:xfrm>
            <a:prstGeom prst="line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矩形 20"/>
            <p:cNvSpPr/>
            <p:nvPr/>
          </p:nvSpPr>
          <p:spPr>
            <a:xfrm>
              <a:off x="6035407" y="4055181"/>
              <a:ext cx="337119" cy="31548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i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z</a:t>
              </a:r>
            </a:p>
          </p:txBody>
        </p:sp>
        <p:sp>
          <p:nvSpPr>
            <p:cNvPr id="32" name="矩形 28"/>
            <p:cNvSpPr/>
            <p:nvPr/>
          </p:nvSpPr>
          <p:spPr>
            <a:xfrm>
              <a:off x="4539510" y="3346245"/>
              <a:ext cx="338262" cy="31548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i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</a:t>
              </a:r>
            </a:p>
          </p:txBody>
        </p:sp>
        <p:cxnSp>
          <p:nvCxnSpPr>
            <p:cNvPr id="33" name="直接连接符 30"/>
            <p:cNvCxnSpPr/>
            <p:nvPr/>
          </p:nvCxnSpPr>
          <p:spPr>
            <a:xfrm flipV="1">
              <a:off x="4837776" y="4213521"/>
              <a:ext cx="0" cy="215919"/>
            </a:xfrm>
            <a:prstGeom prst="line">
              <a:avLst/>
            </a:prstGeom>
            <a:ln w="12700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7"/>
            <p:cNvCxnSpPr/>
            <p:nvPr/>
          </p:nvCxnSpPr>
          <p:spPr>
            <a:xfrm flipV="1">
              <a:off x="5210321" y="4134351"/>
              <a:ext cx="0" cy="298688"/>
            </a:xfrm>
            <a:prstGeom prst="line">
              <a:avLst/>
            </a:prstGeom>
            <a:ln w="12700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8"/>
            <p:cNvCxnSpPr/>
            <p:nvPr/>
          </p:nvCxnSpPr>
          <p:spPr>
            <a:xfrm flipV="1">
              <a:off x="5582867" y="3847658"/>
              <a:ext cx="0" cy="585381"/>
            </a:xfrm>
            <a:prstGeom prst="line">
              <a:avLst/>
            </a:prstGeom>
            <a:ln w="12700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9"/>
            <p:cNvCxnSpPr/>
            <p:nvPr/>
          </p:nvCxnSpPr>
          <p:spPr>
            <a:xfrm flipV="1">
              <a:off x="5955412" y="3709710"/>
              <a:ext cx="0" cy="723329"/>
            </a:xfrm>
            <a:prstGeom prst="line">
              <a:avLst/>
            </a:prstGeom>
            <a:ln w="12700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2"/>
            <p:cNvCxnSpPr/>
            <p:nvPr/>
          </p:nvCxnSpPr>
          <p:spPr>
            <a:xfrm flipV="1">
              <a:off x="4465230" y="4213521"/>
              <a:ext cx="372546" cy="219518"/>
            </a:xfrm>
            <a:prstGeom prst="line">
              <a:avLst/>
            </a:prstGeom>
            <a:ln cap="rnd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直接连接符 41"/>
            <p:cNvCxnSpPr/>
            <p:nvPr/>
          </p:nvCxnSpPr>
          <p:spPr>
            <a:xfrm flipV="1">
              <a:off x="4837776" y="4134351"/>
              <a:ext cx="372546" cy="79170"/>
            </a:xfrm>
            <a:prstGeom prst="line">
              <a:avLst/>
            </a:prstGeom>
            <a:ln cap="rnd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直接连接符 47"/>
            <p:cNvCxnSpPr/>
            <p:nvPr/>
          </p:nvCxnSpPr>
          <p:spPr>
            <a:xfrm flipV="1">
              <a:off x="5210321" y="3847658"/>
              <a:ext cx="372546" cy="292691"/>
            </a:xfrm>
            <a:prstGeom prst="line">
              <a:avLst/>
            </a:prstGeom>
            <a:ln cap="rnd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直接连接符 50"/>
            <p:cNvCxnSpPr/>
            <p:nvPr/>
          </p:nvCxnSpPr>
          <p:spPr>
            <a:xfrm flipV="1">
              <a:off x="5582867" y="3709710"/>
              <a:ext cx="372546" cy="137948"/>
            </a:xfrm>
            <a:prstGeom prst="line">
              <a:avLst/>
            </a:prstGeom>
            <a:ln cap="rnd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1" name="椭圆 57"/>
            <p:cNvSpPr/>
            <p:nvPr/>
          </p:nvSpPr>
          <p:spPr>
            <a:xfrm>
              <a:off x="5416021" y="3905236"/>
              <a:ext cx="93708" cy="9356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矩形 58"/>
            <p:cNvSpPr/>
            <p:nvPr/>
          </p:nvSpPr>
          <p:spPr>
            <a:xfrm>
              <a:off x="4622933" y="4374261"/>
              <a:ext cx="427399" cy="31548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i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z</a:t>
              </a:r>
              <a:r>
                <a:rPr lang="en-US" i="1" baseline="-2500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43" name="矩形 59"/>
            <p:cNvSpPr/>
            <p:nvPr/>
          </p:nvSpPr>
          <p:spPr>
            <a:xfrm>
              <a:off x="4996621" y="4374261"/>
              <a:ext cx="427399" cy="31548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i="1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4" name="矩形 60"/>
            <p:cNvSpPr/>
            <p:nvPr/>
          </p:nvSpPr>
          <p:spPr>
            <a:xfrm>
              <a:off x="5396594" y="4374261"/>
              <a:ext cx="427399" cy="31548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i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z</a:t>
              </a:r>
              <a:r>
                <a:rPr lang="en-US" i="1" baseline="-2500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</p:grpSp>
      <p:sp>
        <p:nvSpPr>
          <p:cNvPr id="39941" name="TextBox 45"/>
          <p:cNvSpPr txBox="1">
            <a:spLocks noChangeArrowheads="1"/>
          </p:cNvSpPr>
          <p:nvPr/>
        </p:nvSpPr>
        <p:spPr bwMode="auto">
          <a:xfrm>
            <a:off x="509588" y="5145088"/>
            <a:ext cx="2540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Compute the optical depth</a:t>
            </a:r>
          </a:p>
        </p:txBody>
      </p:sp>
      <p:pic>
        <p:nvPicPr>
          <p:cNvPr id="23" name="Picture 22" descr="RayForSelf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314" y="4187500"/>
            <a:ext cx="3376959" cy="220660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712123" y="2001708"/>
            <a:ext cx="44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Z</a:t>
            </a:r>
            <a:r>
              <a:rPr lang="en-US" sz="1400" baseline="-25000" dirty="0" err="1" smtClean="0"/>
              <a:t>o</a:t>
            </a:r>
            <a:endParaRPr lang="en-US" sz="14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2982909" y="2272489"/>
            <a:ext cx="44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</a:t>
            </a:r>
            <a:r>
              <a:rPr lang="en-US" sz="1400" baseline="-25000" dirty="0" smtClean="0"/>
              <a:t>1</a:t>
            </a:r>
            <a:endParaRPr lang="en-US" sz="14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2950622" y="2681440"/>
            <a:ext cx="44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</a:t>
            </a:r>
            <a:r>
              <a:rPr lang="en-US" sz="1400" baseline="-25000" dirty="0" smtClean="0"/>
              <a:t>2</a:t>
            </a:r>
            <a:endParaRPr lang="en-US" sz="14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3079771" y="3058104"/>
            <a:ext cx="44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</a:t>
            </a:r>
            <a:r>
              <a:rPr lang="en-US" sz="1400" baseline="-25000" dirty="0" smtClean="0"/>
              <a:t>3</a:t>
            </a:r>
            <a:endParaRPr lang="en-US" sz="1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Scattering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22352" y="2175181"/>
          <a:ext cx="8223074" cy="975974"/>
        </p:xfrm>
        <a:graphic>
          <a:graphicData uri="http://schemas.openxmlformats.org/presentationml/2006/ole">
            <p:oleObj spid="_x0000_s57346" name="Equation" r:id="rId3" imgW="3848100" imgH="45720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443023" y="3116061"/>
          <a:ext cx="1052513" cy="527050"/>
        </p:xfrm>
        <a:graphic>
          <a:graphicData uri="http://schemas.openxmlformats.org/presentationml/2006/ole">
            <p:oleObj spid="_x0000_s57347" name="Equation" r:id="rId4" imgW="406400" imgH="203200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301257" y="3053446"/>
          <a:ext cx="4616732" cy="530257"/>
        </p:xfrm>
        <a:graphic>
          <a:graphicData uri="http://schemas.openxmlformats.org/presentationml/2006/ole">
            <p:oleObj spid="_x0000_s57348" name="Equation" r:id="rId5" imgW="2209800" imgH="254000" progId="Equation.3">
              <p:embed/>
            </p:oleObj>
          </a:graphicData>
        </a:graphic>
      </p:graphicFrame>
      <p:sp>
        <p:nvSpPr>
          <p:cNvPr id="7" name="Multiply 6"/>
          <p:cNvSpPr/>
          <p:nvPr/>
        </p:nvSpPr>
        <p:spPr bwMode="auto">
          <a:xfrm>
            <a:off x="3716198" y="3138286"/>
            <a:ext cx="574675" cy="511175"/>
          </a:xfrm>
          <a:prstGeom prst="mathMultiply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91268" y="4463498"/>
            <a:ext cx="21066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Transmittance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79761" y="4311448"/>
            <a:ext cx="43751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Convolution of SRBF and scattering function.</a:t>
            </a:r>
          </a:p>
        </p:txBody>
      </p:sp>
      <p:cxnSp>
        <p:nvCxnSpPr>
          <p:cNvPr id="10" name="Straight Arrow Connector 10"/>
          <p:cNvCxnSpPr>
            <a:cxnSpLocks noChangeShapeType="1"/>
            <a:endCxn id="9" idx="0"/>
          </p:cNvCxnSpPr>
          <p:nvPr/>
        </p:nvCxnSpPr>
        <p:spPr bwMode="auto">
          <a:xfrm rot="16200000" flipH="1">
            <a:off x="6117292" y="3961404"/>
            <a:ext cx="695325" cy="4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" name="Straight Arrow Connector 13"/>
          <p:cNvCxnSpPr>
            <a:cxnSpLocks noChangeShapeType="1"/>
          </p:cNvCxnSpPr>
          <p:nvPr/>
        </p:nvCxnSpPr>
        <p:spPr bwMode="auto">
          <a:xfrm rot="5400000">
            <a:off x="2554942" y="4072530"/>
            <a:ext cx="650875" cy="15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444986" y="5286173"/>
          <a:ext cx="2289175" cy="649288"/>
        </p:xfrm>
        <a:graphic>
          <a:graphicData uri="http://schemas.openxmlformats.org/presentationml/2006/ole">
            <p:oleObj spid="_x0000_s57349" name="Equation" r:id="rId6" imgW="762000" imgH="215900" progId="Equation.3">
              <p:embed/>
            </p:oleObj>
          </a:graphicData>
        </a:graphic>
      </p:graphicFrame>
      <p:pic>
        <p:nvPicPr>
          <p:cNvPr id="13" name="Picture 12" descr="MultipleScatterin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4143" y="2156858"/>
            <a:ext cx="2578100" cy="2286000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554112"/>
          </a:xfrm>
        </p:spPr>
        <p:txBody>
          <a:bodyPr/>
          <a:lstStyle/>
          <a:p>
            <a:r>
              <a:rPr lang="en-US" dirty="0" smtClean="0"/>
              <a:t>More realistic model.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Scattering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4230255" cy="5067300"/>
          </a:xfrm>
        </p:spPr>
        <p:txBody>
          <a:bodyPr/>
          <a:lstStyle/>
          <a:p>
            <a:r>
              <a:rPr lang="en-US" sz="1700" dirty="0" err="1" smtClean="0"/>
              <a:t>Voxelize</a:t>
            </a:r>
            <a:r>
              <a:rPr lang="en-US" sz="1700" dirty="0" smtClean="0"/>
              <a:t> Hair Model</a:t>
            </a:r>
          </a:p>
          <a:p>
            <a:r>
              <a:rPr lang="en-US" sz="1700" dirty="0" smtClean="0"/>
              <a:t>For each </a:t>
            </a:r>
            <a:r>
              <a:rPr lang="en-US" sz="1700" dirty="0" err="1" smtClean="0"/>
              <a:t>voxel</a:t>
            </a:r>
            <a:r>
              <a:rPr lang="en-US" sz="1700" dirty="0" smtClean="0"/>
              <a:t> store:</a:t>
            </a:r>
          </a:p>
          <a:p>
            <a:pPr lvl="1"/>
            <a:r>
              <a:rPr lang="en-US" sz="1700" dirty="0" err="1" smtClean="0">
                <a:latin typeface="Lucida Grande"/>
                <a:ea typeface="Lucida Grande"/>
                <a:cs typeface="Lucida Grande"/>
              </a:rPr>
              <a:t>ϖ</a:t>
            </a:r>
            <a:r>
              <a:rPr lang="en-US" sz="1700" dirty="0" smtClean="0">
                <a:cs typeface="Lucida Grande"/>
              </a:rPr>
              <a:t> </a:t>
            </a:r>
            <a:r>
              <a:rPr lang="en-US" sz="1700" dirty="0" smtClean="0"/>
              <a:t>: Average Fiber Direction</a:t>
            </a:r>
          </a:p>
          <a:p>
            <a:pPr lvl="1"/>
            <a:r>
              <a:rPr lang="en-US" sz="1700" dirty="0" err="1" smtClean="0"/>
              <a:t>ν</a:t>
            </a:r>
            <a:r>
              <a:rPr lang="en-US" sz="1700" dirty="0" smtClean="0"/>
              <a:t> : Standard Deviation of fiber direction</a:t>
            </a:r>
          </a:p>
          <a:p>
            <a:pPr lvl="1"/>
            <a:r>
              <a:rPr lang="en-US" sz="1700" dirty="0" err="1" smtClean="0"/>
              <a:t>ς</a:t>
            </a:r>
            <a:r>
              <a:rPr lang="en-US" sz="1700" baseline="-25000" dirty="0" err="1" smtClean="0"/>
              <a:t>t</a:t>
            </a:r>
            <a:r>
              <a:rPr lang="en-US" sz="1700" baseline="30000" dirty="0" err="1" smtClean="0"/>
              <a:t>Τ</a:t>
            </a:r>
            <a:r>
              <a:rPr lang="en-US" sz="1700" dirty="0" smtClean="0"/>
              <a:t> : Perpendicular Attenuation Coefficient</a:t>
            </a:r>
          </a:p>
          <a:p>
            <a:r>
              <a:rPr lang="en-US" sz="1700" dirty="0" smtClean="0"/>
              <a:t>Sample </a:t>
            </a:r>
            <a:r>
              <a:rPr lang="en-US" sz="1700" dirty="0" err="1" smtClean="0"/>
              <a:t>T</a:t>
            </a:r>
            <a:r>
              <a:rPr lang="en-US" sz="1700" baseline="-25000" dirty="0" err="1" smtClean="0"/>
              <a:t>f</a:t>
            </a:r>
            <a:r>
              <a:rPr lang="en-US" sz="1700" dirty="0" smtClean="0"/>
              <a:t> </a:t>
            </a:r>
            <a:r>
              <a:rPr lang="en-US" sz="1700" dirty="0" smtClean="0"/>
              <a:t>and </a:t>
            </a:r>
            <a:r>
              <a:rPr lang="en-US" sz="1700" dirty="0" err="1" smtClean="0"/>
              <a:t>σ</a:t>
            </a:r>
            <a:r>
              <a:rPr lang="en-US" sz="1700" baseline="-25000" dirty="0" err="1" smtClean="0"/>
              <a:t>f</a:t>
            </a:r>
            <a:r>
              <a:rPr lang="en-US" sz="1700" dirty="0" smtClean="0"/>
              <a:t> </a:t>
            </a:r>
            <a:r>
              <a:rPr lang="en-US" sz="1700" dirty="0" smtClean="0"/>
              <a:t>on a rough grid</a:t>
            </a:r>
          </a:p>
          <a:p>
            <a:pPr lvl="1"/>
            <a:r>
              <a:rPr lang="en-US" sz="1700" dirty="0" smtClean="0"/>
              <a:t>Store as 3D texture</a:t>
            </a:r>
          </a:p>
          <a:p>
            <a:pPr lvl="1"/>
            <a:r>
              <a:rPr lang="en-US" sz="1700" dirty="0" smtClean="0"/>
              <a:t>Hardware tri-linear interpolation</a:t>
            </a:r>
          </a:p>
        </p:txBody>
      </p:sp>
      <p:pic>
        <p:nvPicPr>
          <p:cNvPr id="5" name="Picture 4" descr="HairVox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778" y="1832060"/>
            <a:ext cx="2871025" cy="287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Hair Rendering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1733550"/>
          </a:xfrm>
        </p:spPr>
        <p:txBody>
          <a:bodyPr/>
          <a:lstStyle/>
          <a:p>
            <a:r>
              <a:rPr lang="en-US" dirty="0" smtClean="0"/>
              <a:t>Hair fiber represented with lines primitives</a:t>
            </a:r>
          </a:p>
          <a:p>
            <a:r>
              <a:rPr lang="en-US" dirty="0" smtClean="0"/>
              <a:t>Basic shading model is not realistic at all.</a:t>
            </a:r>
          </a:p>
        </p:txBody>
      </p:sp>
      <p:pic>
        <p:nvPicPr>
          <p:cNvPr id="17412" name="Picture 3" descr="Screen shot 2010-11-07 at 1.58.45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0404" y="3405188"/>
            <a:ext cx="22098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model_straigh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2751" y="3536950"/>
            <a:ext cx="25400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2866117" y="6027738"/>
            <a:ext cx="22034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Basic OpenGL illumination</a:t>
            </a: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5558651" y="6027738"/>
            <a:ext cx="22034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Deep Opacity Map [YUK08]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 rot="10800000" flipV="1">
            <a:off x="1660818" y="3289235"/>
            <a:ext cx="445056" cy="1302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0" name="Straight Connector 19"/>
          <p:cNvCxnSpPr/>
          <p:nvPr/>
        </p:nvCxnSpPr>
        <p:spPr bwMode="auto">
          <a:xfrm rot="5400000">
            <a:off x="1373154" y="3446648"/>
            <a:ext cx="271389" cy="26052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 bwMode="auto">
          <a:xfrm rot="5400000">
            <a:off x="1134341" y="3848301"/>
            <a:ext cx="390800" cy="14111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4" name="Straight Connector 23"/>
          <p:cNvCxnSpPr/>
          <p:nvPr/>
        </p:nvCxnSpPr>
        <p:spPr bwMode="auto">
          <a:xfrm rot="16200000" flipH="1">
            <a:off x="445017" y="4928428"/>
            <a:ext cx="1617478" cy="1085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25" name="Oval 24"/>
          <p:cNvSpPr/>
          <p:nvPr/>
        </p:nvSpPr>
        <p:spPr bwMode="auto">
          <a:xfrm>
            <a:off x="1617398" y="3397791"/>
            <a:ext cx="65131" cy="8684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367733" y="3680036"/>
            <a:ext cx="75985" cy="8684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194052" y="4092547"/>
            <a:ext cx="97696" cy="6513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9926" y="5927136"/>
            <a:ext cx="2257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fiber</a:t>
            </a:r>
          </a:p>
          <a:p>
            <a:r>
              <a:rPr lang="en-US" dirty="0" smtClean="0"/>
              <a:t>4 strands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Overview</a:t>
            </a:r>
            <a:br>
              <a:rPr lang="en-US" dirty="0" smtClean="0"/>
            </a:br>
            <a:r>
              <a:rPr lang="en-US" dirty="0" smtClean="0"/>
              <a:t>Single Scattering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4205288" cy="2211388"/>
          </a:xfrm>
        </p:spPr>
        <p:txBody>
          <a:bodyPr/>
          <a:lstStyle/>
          <a:p>
            <a:r>
              <a:rPr lang="en-US" dirty="0" err="1" smtClean="0"/>
              <a:t>Precompute</a:t>
            </a:r>
            <a:endParaRPr lang="en-US" dirty="0" smtClean="0"/>
          </a:p>
          <a:p>
            <a:pPr lvl="1"/>
            <a:r>
              <a:rPr lang="en-US" dirty="0" smtClean="0"/>
              <a:t>SRBF decomposition</a:t>
            </a:r>
          </a:p>
          <a:p>
            <a:pPr lvl="1"/>
            <a:r>
              <a:rPr lang="en-US" dirty="0" smtClean="0"/>
              <a:t>Single Scattering integration table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65650" y="1566863"/>
            <a:ext cx="4205288" cy="3871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92100" indent="-292100" ea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sz="2800" b="1" kern="0" dirty="0">
                <a:latin typeface="+mn-lt"/>
              </a:rPr>
              <a:t>Runtime</a:t>
            </a:r>
          </a:p>
          <a:p>
            <a:pPr marL="800100" lvl="1" indent="-342900" eaLnBrk="0" hangingPunct="0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b="1" kern="0" dirty="0">
                <a:latin typeface="+mn-lt"/>
              </a:rPr>
              <a:t>Generate Deep Opacity Depth Map (DODM)</a:t>
            </a:r>
          </a:p>
          <a:p>
            <a:pPr marL="800100" lvl="1" indent="-342900" eaLnBrk="0" hangingPunct="0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b="1" kern="0" dirty="0">
                <a:latin typeface="+mn-lt"/>
              </a:rPr>
              <a:t>Construct the Summed Area Table</a:t>
            </a:r>
          </a:p>
          <a:p>
            <a:pPr marL="800100" lvl="1" indent="-342900" eaLnBrk="0" hangingPunct="0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b="1" kern="0" dirty="0">
                <a:latin typeface="+mn-lt"/>
              </a:rPr>
              <a:t>Sample the effective transmittance</a:t>
            </a:r>
          </a:p>
          <a:p>
            <a:pPr marL="800100" lvl="1" indent="-342900" eaLnBrk="0" hangingPunct="0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b="1" kern="0" dirty="0">
                <a:latin typeface="+mn-lt"/>
              </a:rPr>
              <a:t>Sample the single scattering integral</a:t>
            </a:r>
          </a:p>
          <a:p>
            <a:pPr marL="292100" indent="-292100" ea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None/>
              <a:defRPr/>
            </a:pPr>
            <a:endParaRPr lang="en-US" sz="2800" b="1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30213" y="298450"/>
            <a:ext cx="8280400" cy="908050"/>
          </a:xfrm>
        </p:spPr>
        <p:txBody>
          <a:bodyPr/>
          <a:lstStyle/>
          <a:p>
            <a:r>
              <a:rPr lang="en-US" smtClean="0"/>
              <a:t>Results</a:t>
            </a:r>
          </a:p>
        </p:txBody>
      </p:sp>
      <p:graphicFrame>
        <p:nvGraphicFramePr>
          <p:cNvPr id="4" name="内容占位符 5"/>
          <p:cNvGraphicFramePr>
            <a:graphicFrameLocks noGrp="1"/>
          </p:cNvGraphicFramePr>
          <p:nvPr>
            <p:ph idx="1"/>
          </p:nvPr>
        </p:nvGraphicFramePr>
        <p:xfrm>
          <a:off x="994270" y="1634258"/>
          <a:ext cx="7066765" cy="4445003"/>
        </p:xfrm>
        <a:graphic>
          <a:graphicData uri="http://schemas.openxmlformats.org/drawingml/2006/table">
            <a:tbl>
              <a:tblPr/>
              <a:tblGrid>
                <a:gridCol w="1439010"/>
                <a:gridCol w="1437604"/>
                <a:gridCol w="1865473"/>
                <a:gridCol w="2324678"/>
              </a:tblGrid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hair model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#fibers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#segments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FPS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Single scattering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animation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270K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straight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160K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17.8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ponytail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20K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900K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curly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50K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3.4M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2.30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wavy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687K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natural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1.6M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  <a:cs typeface="ＭＳ Ｐゴシック" charset="-128"/>
                        </a:rPr>
                        <a:t>9.20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Screen shot 2010-11-08 at 2.06.4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97" y="1486697"/>
            <a:ext cx="8696015" cy="3540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Limitations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3362325"/>
          </a:xfrm>
        </p:spPr>
        <p:txBody>
          <a:bodyPr/>
          <a:lstStyle/>
          <a:p>
            <a:r>
              <a:rPr lang="en-US" smtClean="0"/>
              <a:t>Runtime change of hair properties</a:t>
            </a:r>
          </a:p>
          <a:p>
            <a:pPr lvl="1"/>
            <a:r>
              <a:rPr lang="en-US" smtClean="0"/>
              <a:t>precomputation is costly (~50 minutes)</a:t>
            </a:r>
          </a:p>
          <a:p>
            <a:r>
              <a:rPr lang="en-US" smtClean="0"/>
              <a:t>Eccentricity of hair scattering is omitted</a:t>
            </a:r>
          </a:p>
          <a:p>
            <a:r>
              <a:rPr lang="en-US" smtClean="0"/>
              <a:t>Additional video memory for the integral tables</a:t>
            </a:r>
          </a:p>
          <a:p>
            <a:pPr lvl="1"/>
            <a:r>
              <a:rPr lang="en-US" smtClean="0"/>
              <a:t>12MB for single scattering</a:t>
            </a:r>
          </a:p>
          <a:p>
            <a:pPr lvl="1"/>
            <a:r>
              <a:rPr lang="en-US" smtClean="0"/>
              <a:t>24MB for single + multiple scattering</a:t>
            </a:r>
          </a:p>
          <a:p>
            <a:pPr lvl="1"/>
            <a:r>
              <a:rPr lang="en-US" smtClean="0"/>
              <a:t>no per-fiber hair property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http://www.kunzhou.net/</a:t>
            </a:r>
            <a:r>
              <a:rPr lang="en-US" smtClean="0"/>
              <a:t> (Author of the main paper, some of his slides are used in this slideshow)</a:t>
            </a:r>
          </a:p>
          <a:p>
            <a:r>
              <a:rPr lang="en-US" smtClean="0">
                <a:hlinkClick r:id="rId3"/>
              </a:rPr>
              <a:t>http://www.cemyuksel.com/</a:t>
            </a:r>
            <a:r>
              <a:rPr lang="en-US" smtClean="0"/>
              <a:t> (Author of the Deep Opacity Maps and numerous other paper about hair rendering)</a:t>
            </a:r>
          </a:p>
          <a:p>
            <a:r>
              <a:rPr lang="en-US" smtClean="0"/>
              <a:t>Illustration on slide 10 comes from wikipedia.</a:t>
            </a:r>
          </a:p>
          <a:p>
            <a:r>
              <a:rPr lang="en-US" smtClean="0">
                <a:hlinkClick r:id="rId4"/>
              </a:rPr>
              <a:t>http://www.cse.cuhk.edu.hk/~ttwong/papers/srbf/srbf.html</a:t>
            </a:r>
            <a:r>
              <a:rPr lang="en-US" smtClean="0"/>
              <a:t> Lecture about SRBF.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Q/A</a:t>
            </a:r>
          </a:p>
        </p:txBody>
      </p:sp>
      <p:pic>
        <p:nvPicPr>
          <p:cNvPr id="8" name="Picture 7" descr="Resul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104" y="1693270"/>
            <a:ext cx="5781633" cy="437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5" descr="HairRenderingSingleLigh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8838" y="2913063"/>
            <a:ext cx="2871787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Environment Lighting</a:t>
            </a:r>
            <a:endParaRPr lang="en-US" smtClean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87500"/>
            <a:ext cx="8318500" cy="1230313"/>
          </a:xfr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Natural Illumination</a:t>
            </a:r>
          </a:p>
          <a:p>
            <a:pPr>
              <a:defRPr/>
            </a:pPr>
            <a:r>
              <a:rPr lang="en-US" dirty="0" smtClean="0"/>
              <a:t>No directional light</a:t>
            </a:r>
          </a:p>
          <a:p>
            <a:pPr lvl="1">
              <a:defRPr/>
            </a:pPr>
            <a:endParaRPr lang="en-US" dirty="0"/>
          </a:p>
          <a:p>
            <a:pPr lvl="1">
              <a:buFont typeface="Arial" charset="0"/>
              <a:buNone/>
              <a:defRPr/>
            </a:pPr>
            <a:endParaRPr lang="en-US" dirty="0"/>
          </a:p>
        </p:txBody>
      </p:sp>
      <p:pic>
        <p:nvPicPr>
          <p:cNvPr id="18437" name="Picture 20" descr="HairMod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3925" y="3143250"/>
            <a:ext cx="2871788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Block Arc 31"/>
          <p:cNvSpPr/>
          <p:nvPr/>
        </p:nvSpPr>
        <p:spPr bwMode="auto">
          <a:xfrm>
            <a:off x="407988" y="2708275"/>
            <a:ext cx="4094162" cy="3043238"/>
          </a:xfrm>
          <a:prstGeom prst="blockArc">
            <a:avLst>
              <a:gd name="adj1" fmla="val 10796527"/>
              <a:gd name="adj2" fmla="val 17677"/>
              <a:gd name="adj3" fmla="val 174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18439" name="Straight Arrow Connector 33"/>
          <p:cNvCxnSpPr>
            <a:cxnSpLocks noChangeShapeType="1"/>
          </p:cNvCxnSpPr>
          <p:nvPr/>
        </p:nvCxnSpPr>
        <p:spPr bwMode="auto">
          <a:xfrm>
            <a:off x="439738" y="3946525"/>
            <a:ext cx="515937" cy="115888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0" name="Straight Arrow Connector 35"/>
          <p:cNvCxnSpPr>
            <a:cxnSpLocks noChangeShapeType="1"/>
          </p:cNvCxnSpPr>
          <p:nvPr/>
        </p:nvCxnSpPr>
        <p:spPr bwMode="auto">
          <a:xfrm>
            <a:off x="671513" y="3475038"/>
            <a:ext cx="441325" cy="157162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1" name="Straight Arrow Connector 37"/>
          <p:cNvCxnSpPr>
            <a:cxnSpLocks noChangeShapeType="1"/>
          </p:cNvCxnSpPr>
          <p:nvPr/>
        </p:nvCxnSpPr>
        <p:spPr bwMode="auto">
          <a:xfrm rot="16200000" flipH="1">
            <a:off x="1094582" y="3129756"/>
            <a:ext cx="330200" cy="315913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2" name="Straight Arrow Connector 39"/>
          <p:cNvCxnSpPr>
            <a:cxnSpLocks noChangeShapeType="1"/>
          </p:cNvCxnSpPr>
          <p:nvPr/>
        </p:nvCxnSpPr>
        <p:spPr bwMode="auto">
          <a:xfrm rot="16200000" flipH="1">
            <a:off x="1474788" y="2974975"/>
            <a:ext cx="617538" cy="439737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3" name="Straight Arrow Connector 41"/>
          <p:cNvCxnSpPr>
            <a:cxnSpLocks noChangeShapeType="1"/>
          </p:cNvCxnSpPr>
          <p:nvPr/>
        </p:nvCxnSpPr>
        <p:spPr bwMode="auto">
          <a:xfrm rot="5400000">
            <a:off x="2370931" y="2864644"/>
            <a:ext cx="347663" cy="53975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4" name="Straight Arrow Connector 45"/>
          <p:cNvCxnSpPr>
            <a:cxnSpLocks noChangeShapeType="1"/>
          </p:cNvCxnSpPr>
          <p:nvPr/>
        </p:nvCxnSpPr>
        <p:spPr bwMode="auto">
          <a:xfrm rot="5400000">
            <a:off x="2857501" y="2870200"/>
            <a:ext cx="315912" cy="96837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5" name="Straight Arrow Connector 47"/>
          <p:cNvCxnSpPr>
            <a:cxnSpLocks noChangeShapeType="1"/>
          </p:cNvCxnSpPr>
          <p:nvPr/>
        </p:nvCxnSpPr>
        <p:spPr bwMode="auto">
          <a:xfrm rot="5400000">
            <a:off x="3073401" y="2997200"/>
            <a:ext cx="531812" cy="458787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6" name="Straight Arrow Connector 53"/>
          <p:cNvCxnSpPr>
            <a:cxnSpLocks noChangeShapeType="1"/>
          </p:cNvCxnSpPr>
          <p:nvPr/>
        </p:nvCxnSpPr>
        <p:spPr bwMode="auto">
          <a:xfrm rot="16200000" flipH="1">
            <a:off x="1911351" y="2874962"/>
            <a:ext cx="392112" cy="100013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7" name="Straight Arrow Connector 55"/>
          <p:cNvCxnSpPr>
            <a:cxnSpLocks noChangeShapeType="1"/>
          </p:cNvCxnSpPr>
          <p:nvPr/>
        </p:nvCxnSpPr>
        <p:spPr bwMode="auto">
          <a:xfrm rot="5400000">
            <a:off x="3404393" y="3212307"/>
            <a:ext cx="531813" cy="488950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8" name="Straight Arrow Connector 58"/>
          <p:cNvCxnSpPr>
            <a:cxnSpLocks noChangeShapeType="1"/>
          </p:cNvCxnSpPr>
          <p:nvPr/>
        </p:nvCxnSpPr>
        <p:spPr bwMode="auto">
          <a:xfrm rot="10800000" flipV="1">
            <a:off x="3481388" y="3475038"/>
            <a:ext cx="738187" cy="500062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cxnSp>
        <p:nvCxnSpPr>
          <p:cNvPr id="18449" name="Straight Arrow Connector 60"/>
          <p:cNvCxnSpPr>
            <a:cxnSpLocks noChangeShapeType="1"/>
          </p:cNvCxnSpPr>
          <p:nvPr/>
        </p:nvCxnSpPr>
        <p:spPr bwMode="auto">
          <a:xfrm rot="10800000" flipV="1">
            <a:off x="3546475" y="3862388"/>
            <a:ext cx="893763" cy="407987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sp>
        <p:nvSpPr>
          <p:cNvPr id="18450" name="TextBox 61"/>
          <p:cNvSpPr txBox="1">
            <a:spLocks noChangeArrowheads="1"/>
          </p:cNvSpPr>
          <p:nvPr/>
        </p:nvSpPr>
        <p:spPr bwMode="auto">
          <a:xfrm>
            <a:off x="450850" y="5940425"/>
            <a:ext cx="3894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Environment Lighting</a:t>
            </a:r>
          </a:p>
        </p:txBody>
      </p:sp>
      <p:pic>
        <p:nvPicPr>
          <p:cNvPr id="18451" name="Picture 64" descr="Light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18150" y="2381250"/>
            <a:ext cx="457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452" name="Straight Arrow Connector 67"/>
          <p:cNvCxnSpPr>
            <a:cxnSpLocks noChangeShapeType="1"/>
          </p:cNvCxnSpPr>
          <p:nvPr/>
        </p:nvCxnSpPr>
        <p:spPr bwMode="auto">
          <a:xfrm>
            <a:off x="5975350" y="2746375"/>
            <a:ext cx="1327150" cy="1041400"/>
          </a:xfrm>
          <a:prstGeom prst="straightConnector1">
            <a:avLst/>
          </a:prstGeom>
          <a:noFill/>
          <a:ln w="38100">
            <a:solidFill>
              <a:srgbClr val="EA8B00"/>
            </a:solidFill>
            <a:round/>
            <a:headEnd/>
            <a:tailEnd type="arrow" w="med" len="med"/>
          </a:ln>
        </p:spPr>
      </p:cxnSp>
      <p:sp>
        <p:nvSpPr>
          <p:cNvPr id="18453" name="TextBox 69"/>
          <p:cNvSpPr txBox="1">
            <a:spLocks noChangeArrowheads="1"/>
          </p:cNvSpPr>
          <p:nvPr/>
        </p:nvSpPr>
        <p:spPr bwMode="auto">
          <a:xfrm>
            <a:off x="5037138" y="5688013"/>
            <a:ext cx="3894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Single Light</a:t>
            </a:r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8450" grpId="0"/>
      <p:bldP spid="184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Spherical Function</a:t>
            </a:r>
            <a:endParaRPr lang="en-US" smtClean="0"/>
          </a:p>
        </p:txBody>
      </p:sp>
      <p:pic>
        <p:nvPicPr>
          <p:cNvPr id="20483" name="Picture 4" descr="Spherical_harmonics.png"/>
          <p:cNvPicPr>
            <a:picLocks noChangeAspect="1"/>
          </p:cNvPicPr>
          <p:nvPr/>
        </p:nvPicPr>
        <p:blipFill>
          <a:blip r:embed="rId3"/>
          <a:srcRect l="1387" t="50130" r="49149" b="32469"/>
          <a:stretch>
            <a:fillRect/>
          </a:stretch>
        </p:blipFill>
        <p:spPr bwMode="auto">
          <a:xfrm>
            <a:off x="471488" y="2233613"/>
            <a:ext cx="4198937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4873625" y="2257425"/>
            <a:ext cx="37893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How to represent a spherical function?</a:t>
            </a: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5167313" y="4092575"/>
            <a:ext cx="33750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 dirty="0" smtClean="0"/>
              <a:t>SRBF</a:t>
            </a:r>
            <a:endParaRPr lang="en-US" sz="4000" b="1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Spherical Radial Basis Function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438150"/>
          </a:xfrm>
        </p:spPr>
        <p:txBody>
          <a:bodyPr/>
          <a:lstStyle/>
          <a:p>
            <a:r>
              <a:rPr lang="en-US" smtClean="0"/>
              <a:t>Useful to approximate spherical function </a:t>
            </a: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079625" y="3124200"/>
          <a:ext cx="4484688" cy="1222375"/>
        </p:xfrm>
        <a:graphic>
          <a:graphicData uri="http://schemas.openxmlformats.org/presentationml/2006/ole">
            <p:oleObj spid="_x0000_s24578" name="Equation" r:id="rId3" imgW="1676400" imgH="457200" progId="Equation.3">
              <p:embed/>
            </p:oleObj>
          </a:graphicData>
        </a:graphic>
      </p:graphicFrame>
      <p:cxnSp>
        <p:nvCxnSpPr>
          <p:cNvPr id="24581" name="Straight Arrow Connector 5"/>
          <p:cNvCxnSpPr>
            <a:cxnSpLocks noChangeShapeType="1"/>
            <a:stCxn id="24587" idx="2"/>
          </p:cNvCxnSpPr>
          <p:nvPr/>
        </p:nvCxnSpPr>
        <p:spPr bwMode="auto">
          <a:xfrm rot="16200000" flipH="1">
            <a:off x="2216151" y="2873375"/>
            <a:ext cx="527050" cy="7778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582" name="Straight Arrow Connector 8"/>
          <p:cNvCxnSpPr>
            <a:cxnSpLocks noChangeShapeType="1"/>
          </p:cNvCxnSpPr>
          <p:nvPr/>
        </p:nvCxnSpPr>
        <p:spPr bwMode="auto">
          <a:xfrm rot="5400000">
            <a:off x="3924300" y="2917825"/>
            <a:ext cx="384175" cy="3270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583" name="Straight Arrow Connector 10"/>
          <p:cNvCxnSpPr>
            <a:cxnSpLocks noChangeShapeType="1"/>
            <a:stCxn id="24589" idx="0"/>
          </p:cNvCxnSpPr>
          <p:nvPr/>
        </p:nvCxnSpPr>
        <p:spPr bwMode="auto">
          <a:xfrm rot="5400000" flipH="1" flipV="1">
            <a:off x="3733800" y="4148138"/>
            <a:ext cx="687388" cy="34131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584" name="Straight Arrow Connector 15"/>
          <p:cNvCxnSpPr>
            <a:cxnSpLocks noChangeShapeType="1"/>
            <a:stCxn id="24590" idx="0"/>
          </p:cNvCxnSpPr>
          <p:nvPr/>
        </p:nvCxnSpPr>
        <p:spPr bwMode="auto">
          <a:xfrm rot="16200000" flipV="1">
            <a:off x="4755755" y="3727847"/>
            <a:ext cx="963612" cy="130254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585" name="Straight Arrow Connector 17"/>
          <p:cNvCxnSpPr>
            <a:cxnSpLocks noChangeShapeType="1"/>
          </p:cNvCxnSpPr>
          <p:nvPr/>
        </p:nvCxnSpPr>
        <p:spPr bwMode="auto">
          <a:xfrm rot="5400000">
            <a:off x="5446713" y="3103562"/>
            <a:ext cx="579438" cy="131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586" name="Straight Arrow Connector 19"/>
          <p:cNvCxnSpPr>
            <a:cxnSpLocks noChangeShapeType="1"/>
            <a:stCxn id="24592" idx="1"/>
          </p:cNvCxnSpPr>
          <p:nvPr/>
        </p:nvCxnSpPr>
        <p:spPr bwMode="auto">
          <a:xfrm rot="10800000" flipV="1">
            <a:off x="6196013" y="3279775"/>
            <a:ext cx="758825" cy="2349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587" name="TextBox 20"/>
          <p:cNvSpPr txBox="1">
            <a:spLocks noChangeArrowheads="1"/>
          </p:cNvSpPr>
          <p:nvPr/>
        </p:nvSpPr>
        <p:spPr bwMode="auto">
          <a:xfrm>
            <a:off x="1084263" y="2168525"/>
            <a:ext cx="20145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Spherical Coordinate of the Spherical Function</a:t>
            </a:r>
          </a:p>
        </p:txBody>
      </p:sp>
      <p:sp>
        <p:nvSpPr>
          <p:cNvPr id="24588" name="TextBox 22"/>
          <p:cNvSpPr txBox="1">
            <a:spLocks noChangeArrowheads="1"/>
          </p:cNvSpPr>
          <p:nvPr/>
        </p:nvSpPr>
        <p:spPr bwMode="auto">
          <a:xfrm>
            <a:off x="3162300" y="2012950"/>
            <a:ext cx="22129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Number of SRBF to use for the approximation</a:t>
            </a:r>
          </a:p>
        </p:txBody>
      </p:sp>
      <p:sp>
        <p:nvSpPr>
          <p:cNvPr id="24589" name="TextBox 26"/>
          <p:cNvSpPr txBox="1">
            <a:spLocks noChangeArrowheads="1"/>
          </p:cNvSpPr>
          <p:nvPr/>
        </p:nvSpPr>
        <p:spPr bwMode="auto">
          <a:xfrm>
            <a:off x="2900363" y="4662488"/>
            <a:ext cx="20145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Coefficient depending of the problem</a:t>
            </a:r>
          </a:p>
        </p:txBody>
      </p:sp>
      <p:sp>
        <p:nvSpPr>
          <p:cNvPr id="24590" name="TextBox 28"/>
          <p:cNvSpPr txBox="1">
            <a:spLocks noChangeArrowheads="1"/>
          </p:cNvSpPr>
          <p:nvPr/>
        </p:nvSpPr>
        <p:spPr bwMode="auto">
          <a:xfrm>
            <a:off x="4881563" y="4860925"/>
            <a:ext cx="201453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dirty="0"/>
              <a:t>SRBF</a:t>
            </a:r>
            <a:r>
              <a:rPr lang="en-US" sz="1600" dirty="0" smtClean="0"/>
              <a:t> with </a:t>
            </a:r>
            <a:r>
              <a:rPr lang="en-US" sz="1600" dirty="0"/>
              <a:t>actually 5 parameters</a:t>
            </a:r>
          </a:p>
        </p:txBody>
      </p:sp>
      <p:sp>
        <p:nvSpPr>
          <p:cNvPr id="24591" name="TextBox 34"/>
          <p:cNvSpPr txBox="1">
            <a:spLocks noChangeArrowheads="1"/>
          </p:cNvSpPr>
          <p:nvPr/>
        </p:nvSpPr>
        <p:spPr bwMode="auto">
          <a:xfrm>
            <a:off x="5221288" y="1992313"/>
            <a:ext cx="20145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Spherical Coordinate of the center of the SRBF</a:t>
            </a:r>
          </a:p>
        </p:txBody>
      </p:sp>
      <p:sp>
        <p:nvSpPr>
          <p:cNvPr id="24592" name="TextBox 36"/>
          <p:cNvSpPr txBox="1">
            <a:spLocks noChangeArrowheads="1"/>
          </p:cNvSpPr>
          <p:nvPr/>
        </p:nvSpPr>
        <p:spPr bwMode="auto">
          <a:xfrm>
            <a:off x="6954838" y="2987675"/>
            <a:ext cx="2014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Bandwidth of the center of the SRBF</a:t>
            </a:r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461963" y="6008688"/>
            <a:ext cx="8318500" cy="438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92100" indent="-292100" ea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  <a:defRPr/>
            </a:pPr>
            <a:r>
              <a:rPr lang="en-US" sz="2800" b="1" kern="0" dirty="0">
                <a:latin typeface="+mn-lt"/>
                <a:ea typeface="+mn-ea"/>
                <a:cs typeface="+mn-cs"/>
              </a:rPr>
              <a:t>Same idea than Fourier S</a:t>
            </a:r>
            <a:r>
              <a:rPr lang="en-US" sz="2800" b="1" kern="0" dirty="0" err="1">
                <a:latin typeface="+mn-lt"/>
                <a:ea typeface="+mn-ea"/>
                <a:cs typeface="+mn-cs"/>
              </a:rPr>
              <a:t>eries</a:t>
            </a:r>
            <a:r>
              <a:rPr lang="en-US" sz="2800" b="1" kern="0" dirty="0"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SRBF Light</a:t>
            </a:r>
            <a:endParaRPr lang="en-US" smtClean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8318500" cy="876300"/>
          </a:xfr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A SRBF function can represent a light in graphic rendering.</a:t>
            </a:r>
          </a:p>
          <a:p>
            <a:pPr lvl="1">
              <a:defRPr/>
            </a:pPr>
            <a:endParaRPr lang="en-US" dirty="0"/>
          </a:p>
          <a:p>
            <a:pPr lvl="1">
              <a:buFont typeface="Arial" charset="0"/>
              <a:buNone/>
              <a:defRPr/>
            </a:pPr>
            <a:endParaRPr lang="en-US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50674" y="3025776"/>
          <a:ext cx="4092071" cy="482594"/>
        </p:xfrm>
        <a:graphic>
          <a:graphicData uri="http://schemas.openxmlformats.org/presentationml/2006/ole">
            <p:oleObj spid="_x0000_s25602" name="Equation" r:id="rId4" imgW="1828800" imgH="215900" progId="Equation.3">
              <p:embed/>
            </p:oleObj>
          </a:graphicData>
        </a:graphic>
      </p:graphicFrame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865188" y="2649538"/>
            <a:ext cx="26939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/>
              <a:t>Expression of the SRBF light </a:t>
            </a:r>
            <a:r>
              <a:rPr lang="en-US" sz="1400" i="1"/>
              <a:t>j</a:t>
            </a:r>
            <a:r>
              <a:rPr lang="en-US" sz="1400"/>
              <a:t>.</a:t>
            </a:r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297521" y="4038600"/>
            <a:ext cx="2693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/>
              <a:t>Intensity of the light </a:t>
            </a:r>
            <a:r>
              <a:rPr lang="en-US" sz="1400" i="1"/>
              <a:t>j</a:t>
            </a:r>
            <a:r>
              <a:rPr lang="en-US" sz="1400"/>
              <a:t>.</a:t>
            </a:r>
          </a:p>
        </p:txBody>
      </p:sp>
      <p:cxnSp>
        <p:nvCxnSpPr>
          <p:cNvPr id="25608" name="Straight Arrow Connector 8"/>
          <p:cNvCxnSpPr>
            <a:cxnSpLocks noChangeShapeType="1"/>
            <a:stCxn id="25607" idx="0"/>
          </p:cNvCxnSpPr>
          <p:nvPr/>
        </p:nvCxnSpPr>
        <p:spPr bwMode="auto">
          <a:xfrm rot="5400000" flipH="1" flipV="1">
            <a:off x="1737383" y="3376613"/>
            <a:ext cx="568325" cy="7556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25609" name="Picture 5" descr="srb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275" y="4749800"/>
            <a:ext cx="3287713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TextBox 15"/>
          <p:cNvSpPr txBox="1">
            <a:spLocks noChangeArrowheads="1"/>
          </p:cNvSpPr>
          <p:nvPr/>
        </p:nvSpPr>
        <p:spPr bwMode="auto">
          <a:xfrm>
            <a:off x="993775" y="6370638"/>
            <a:ext cx="2693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/>
              <a:t>Gaussian distribution</a:t>
            </a:r>
          </a:p>
        </p:txBody>
      </p:sp>
      <p:pic>
        <p:nvPicPr>
          <p:cNvPr id="25611" name="Picture 16" descr="SRBF Light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02300" y="4624388"/>
            <a:ext cx="174148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TextBox 17"/>
          <p:cNvSpPr txBox="1">
            <a:spLocks noChangeArrowheads="1"/>
          </p:cNvSpPr>
          <p:nvPr/>
        </p:nvSpPr>
        <p:spPr bwMode="auto">
          <a:xfrm>
            <a:off x="5208588" y="6369050"/>
            <a:ext cx="2692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/>
              <a:t>Result on the sphere</a:t>
            </a:r>
          </a:p>
        </p:txBody>
      </p:sp>
      <p:cxnSp>
        <p:nvCxnSpPr>
          <p:cNvPr id="25613" name="Straight Arrow Connector 23"/>
          <p:cNvCxnSpPr>
            <a:cxnSpLocks noChangeShapeType="1"/>
          </p:cNvCxnSpPr>
          <p:nvPr/>
        </p:nvCxnSpPr>
        <p:spPr bwMode="auto">
          <a:xfrm flipV="1">
            <a:off x="3579813" y="5672138"/>
            <a:ext cx="1500187" cy="95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14" name="TextBox 24"/>
          <p:cNvSpPr txBox="1">
            <a:spLocks noChangeArrowheads="1"/>
          </p:cNvSpPr>
          <p:nvPr/>
        </p:nvSpPr>
        <p:spPr bwMode="auto">
          <a:xfrm>
            <a:off x="3382963" y="5135563"/>
            <a:ext cx="577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2D</a:t>
            </a:r>
          </a:p>
        </p:txBody>
      </p:sp>
      <p:sp>
        <p:nvSpPr>
          <p:cNvPr id="25615" name="TextBox 26"/>
          <p:cNvSpPr txBox="1">
            <a:spLocks noChangeArrowheads="1"/>
          </p:cNvSpPr>
          <p:nvPr/>
        </p:nvSpPr>
        <p:spPr bwMode="auto">
          <a:xfrm>
            <a:off x="4476750" y="5080000"/>
            <a:ext cx="577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3D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005458" y="3057877"/>
          <a:ext cx="3590925" cy="412750"/>
        </p:xfrm>
        <a:graphic>
          <a:graphicData uri="http://schemas.openxmlformats.org/presentationml/2006/ole">
            <p:oleObj spid="_x0000_s25603" name="Equation" r:id="rId7" imgW="1879600" imgH="215900" progId="Equation.3">
              <p:embed/>
            </p:oleObj>
          </a:graphicData>
        </a:graphic>
      </p:graphicFrame>
      <p:cxnSp>
        <p:nvCxnSpPr>
          <p:cNvPr id="25616" name="Straight Arrow Connector 36"/>
          <p:cNvCxnSpPr>
            <a:cxnSpLocks noChangeShapeType="1"/>
          </p:cNvCxnSpPr>
          <p:nvPr/>
        </p:nvCxnSpPr>
        <p:spPr bwMode="auto">
          <a:xfrm rot="5400000">
            <a:off x="5999956" y="4044157"/>
            <a:ext cx="1154113" cy="63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5617" name="Straight Arrow Connector 42"/>
          <p:cNvCxnSpPr>
            <a:cxnSpLocks noChangeShapeType="1"/>
          </p:cNvCxnSpPr>
          <p:nvPr/>
        </p:nvCxnSpPr>
        <p:spPr bwMode="auto">
          <a:xfrm>
            <a:off x="4321037" y="3274126"/>
            <a:ext cx="6032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18" name="TextBox 43"/>
          <p:cNvSpPr txBox="1">
            <a:spLocks noChangeArrowheads="1"/>
          </p:cNvSpPr>
          <p:nvPr/>
        </p:nvSpPr>
        <p:spPr bwMode="auto">
          <a:xfrm>
            <a:off x="5102225" y="2638425"/>
            <a:ext cx="26924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/>
              <a:t>Gaussian distribution.</a:t>
            </a:r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SRBF and Environment Lighting</a:t>
            </a:r>
            <a:endParaRPr lang="en-US" smtClean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8318500" cy="1204913"/>
          </a:xfr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We can now represent the environment lighting as the sum of the SRBF lights, as following: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  <a:p>
            <a:pPr lvl="1">
              <a:buFont typeface="Arial" charset="0"/>
              <a:buNone/>
              <a:defRPr/>
            </a:pPr>
            <a:endParaRPr lang="en-US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590800" y="2763838"/>
          <a:ext cx="3722688" cy="1081087"/>
        </p:xfrm>
        <a:graphic>
          <a:graphicData uri="http://schemas.openxmlformats.org/presentationml/2006/ole">
            <p:oleObj spid="_x0000_s27650" name="Equation" r:id="rId4" imgW="1574800" imgH="457200" progId="Equation.3">
              <p:embed/>
            </p:oleObj>
          </a:graphicData>
        </a:graphic>
      </p:graphicFrame>
      <p:pic>
        <p:nvPicPr>
          <p:cNvPr id="27653" name="Picture 4" descr="SRBFLightGreen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938" y="4183063"/>
            <a:ext cx="18415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 descr="SRBFLightPurple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6900" y="4165600"/>
            <a:ext cx="18415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us 6"/>
          <p:cNvSpPr/>
          <p:nvPr/>
        </p:nvSpPr>
        <p:spPr bwMode="auto">
          <a:xfrm>
            <a:off x="2211388" y="4686300"/>
            <a:ext cx="963612" cy="952500"/>
          </a:xfrm>
          <a:prstGeom prst="mathPlu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7656" name="Picture 7" descr="SRBFLightSum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13" y="4175125"/>
            <a:ext cx="1839912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qual 8"/>
          <p:cNvSpPr/>
          <p:nvPr/>
        </p:nvSpPr>
        <p:spPr bwMode="auto">
          <a:xfrm>
            <a:off x="5057775" y="4829175"/>
            <a:ext cx="876300" cy="754063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Outgoing Curved Intensity</a:t>
            </a:r>
          </a:p>
        </p:txBody>
      </p:sp>
      <p:pic>
        <p:nvPicPr>
          <p:cNvPr id="29700" name="Picture 4" descr="Scatterin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4338" y="1671638"/>
            <a:ext cx="5248275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022350" y="3995738"/>
          <a:ext cx="6838950" cy="657225"/>
        </p:xfrm>
        <a:graphic>
          <a:graphicData uri="http://schemas.openxmlformats.org/presentationml/2006/ole">
            <p:oleObj spid="_x0000_s29698" name="Equation" r:id="rId4" imgW="2641600" imgH="254000" progId="Equation.3">
              <p:embed/>
            </p:oleObj>
          </a:graphicData>
        </a:graphic>
      </p:graphicFrame>
      <p:cxnSp>
        <p:nvCxnSpPr>
          <p:cNvPr id="29701" name="Straight Arrow Connector 6"/>
          <p:cNvCxnSpPr>
            <a:cxnSpLocks noChangeShapeType="1"/>
          </p:cNvCxnSpPr>
          <p:nvPr/>
        </p:nvCxnSpPr>
        <p:spPr bwMode="auto">
          <a:xfrm rot="10800000" flipV="1">
            <a:off x="1508125" y="4559300"/>
            <a:ext cx="944563" cy="542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9702" name="Straight Arrow Connector 8"/>
          <p:cNvCxnSpPr>
            <a:cxnSpLocks noChangeShapeType="1"/>
          </p:cNvCxnSpPr>
          <p:nvPr/>
        </p:nvCxnSpPr>
        <p:spPr bwMode="auto">
          <a:xfrm rot="5400000">
            <a:off x="3289300" y="5026025"/>
            <a:ext cx="71755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9703" name="Straight Arrow Connector 14"/>
          <p:cNvCxnSpPr>
            <a:cxnSpLocks noChangeShapeType="1"/>
            <a:endCxn id="29707" idx="0"/>
          </p:cNvCxnSpPr>
          <p:nvPr/>
        </p:nvCxnSpPr>
        <p:spPr bwMode="auto">
          <a:xfrm>
            <a:off x="4591050" y="4689475"/>
            <a:ext cx="1341438" cy="6842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9704" name="Straight Arrow Connector 16"/>
          <p:cNvCxnSpPr>
            <a:cxnSpLocks noChangeShapeType="1"/>
          </p:cNvCxnSpPr>
          <p:nvPr/>
        </p:nvCxnSpPr>
        <p:spPr bwMode="auto">
          <a:xfrm>
            <a:off x="5818188" y="4635500"/>
            <a:ext cx="1900237" cy="639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9705" name="TextBox 17"/>
          <p:cNvSpPr txBox="1">
            <a:spLocks noChangeArrowheads="1"/>
          </p:cNvSpPr>
          <p:nvPr/>
        </p:nvSpPr>
        <p:spPr bwMode="auto">
          <a:xfrm>
            <a:off x="401638" y="5199063"/>
            <a:ext cx="20843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Diameter of the hair fiber</a:t>
            </a:r>
          </a:p>
        </p:txBody>
      </p:sp>
      <p:sp>
        <p:nvSpPr>
          <p:cNvPr id="29706" name="TextBox 18"/>
          <p:cNvSpPr txBox="1">
            <a:spLocks noChangeArrowheads="1"/>
          </p:cNvSpPr>
          <p:nvPr/>
        </p:nvSpPr>
        <p:spPr bwMode="auto">
          <a:xfrm>
            <a:off x="2616200" y="5427663"/>
            <a:ext cx="21050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Environment Lighting</a:t>
            </a:r>
          </a:p>
        </p:txBody>
      </p:sp>
      <p:sp>
        <p:nvSpPr>
          <p:cNvPr id="29707" name="TextBox 20"/>
          <p:cNvSpPr txBox="1">
            <a:spLocks noChangeArrowheads="1"/>
          </p:cNvSpPr>
          <p:nvPr/>
        </p:nvSpPr>
        <p:spPr bwMode="auto">
          <a:xfrm>
            <a:off x="5091113" y="5373688"/>
            <a:ext cx="1682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Transmittance</a:t>
            </a:r>
          </a:p>
        </p:txBody>
      </p:sp>
      <p:cxnSp>
        <p:nvCxnSpPr>
          <p:cNvPr id="29708" name="Straight Arrow Connector 25"/>
          <p:cNvCxnSpPr>
            <a:cxnSpLocks noChangeShapeType="1"/>
          </p:cNvCxnSpPr>
          <p:nvPr/>
        </p:nvCxnSpPr>
        <p:spPr bwMode="auto">
          <a:xfrm rot="5400000">
            <a:off x="271462" y="2811463"/>
            <a:ext cx="2519363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9709" name="TextBox 26"/>
          <p:cNvSpPr txBox="1">
            <a:spLocks noChangeArrowheads="1"/>
          </p:cNvSpPr>
          <p:nvPr/>
        </p:nvSpPr>
        <p:spPr bwMode="auto">
          <a:xfrm>
            <a:off x="7218363" y="5340350"/>
            <a:ext cx="16827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Bidirectional scattering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  <p:bldP spid="29707" grpId="0"/>
      <p:bldP spid="297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Transmittance or Absorbtance</a:t>
            </a:r>
          </a:p>
        </p:txBody>
      </p:sp>
      <p:pic>
        <p:nvPicPr>
          <p:cNvPr id="32772" name="Picture 3" descr="Beer_lambert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613" y="1749425"/>
            <a:ext cx="3030537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3668713" y="1770063"/>
            <a:ext cx="50371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Transmittance is the fraction of incident light that passes through a sample.</a:t>
            </a: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571875" y="3224213"/>
          <a:ext cx="5108575" cy="768350"/>
        </p:xfrm>
        <a:graphic>
          <a:graphicData uri="http://schemas.openxmlformats.org/presentationml/2006/ole">
            <p:oleObj spid="_x0000_s32770" name="Equation" r:id="rId4" imgW="1943100" imgH="292100" progId="Equation.3">
              <p:embed/>
            </p:oleObj>
          </a:graphicData>
        </a:graphic>
      </p:graphicFrame>
      <p:cxnSp>
        <p:nvCxnSpPr>
          <p:cNvPr id="30726" name="Straight Arrow Connector 7"/>
          <p:cNvCxnSpPr>
            <a:cxnSpLocks noChangeShapeType="1"/>
          </p:cNvCxnSpPr>
          <p:nvPr/>
        </p:nvCxnSpPr>
        <p:spPr bwMode="auto">
          <a:xfrm rot="10800000" flipV="1">
            <a:off x="5048250" y="3984625"/>
            <a:ext cx="1247775" cy="4222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0727" name="Straight Arrow Connector 9"/>
          <p:cNvCxnSpPr>
            <a:cxnSpLocks noChangeShapeType="1"/>
          </p:cNvCxnSpPr>
          <p:nvPr/>
        </p:nvCxnSpPr>
        <p:spPr bwMode="auto">
          <a:xfrm rot="16200000" flipH="1">
            <a:off x="7403306" y="4233070"/>
            <a:ext cx="619125" cy="1111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28" name="TextBox 10"/>
          <p:cNvSpPr txBox="1">
            <a:spLocks noChangeArrowheads="1"/>
          </p:cNvSpPr>
          <p:nvPr/>
        </p:nvSpPr>
        <p:spPr bwMode="auto">
          <a:xfrm>
            <a:off x="3365500" y="4265613"/>
            <a:ext cx="21050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/>
              <a:t>Attenuation coefficient.</a:t>
            </a:r>
          </a:p>
        </p:txBody>
      </p:sp>
      <p:sp>
        <p:nvSpPr>
          <p:cNvPr id="30729" name="TextBox 11"/>
          <p:cNvSpPr txBox="1">
            <a:spLocks noChangeArrowheads="1"/>
          </p:cNvSpPr>
          <p:nvPr/>
        </p:nvSpPr>
        <p:spPr bwMode="auto">
          <a:xfrm>
            <a:off x="6002338" y="4613275"/>
            <a:ext cx="27908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/>
              <a:t>Density function: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/>
              <a:t> 1 if covered by  hair fiber.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/>
              <a:t> 0 otherwise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8" grpId="0"/>
      <p:bldP spid="30729" grpId="0"/>
    </p:bld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19425</TotalTime>
  <Pages>3</Pages>
  <Words>653</Words>
  <Application>Microsoft PowerPoint 4.0</Application>
  <PresentationFormat>On-screen Show (4:3)</PresentationFormat>
  <Paragraphs>158</Paragraphs>
  <Slides>24</Slides>
  <Notes>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untitled 1</vt:lpstr>
      <vt:lpstr>Equation</vt:lpstr>
      <vt:lpstr>Slide 1</vt:lpstr>
      <vt:lpstr>Hair Rendering</vt:lpstr>
      <vt:lpstr>Environment Lighting</vt:lpstr>
      <vt:lpstr>Spherical Function</vt:lpstr>
      <vt:lpstr>Spherical Radial Basis Function</vt:lpstr>
      <vt:lpstr>SRBF Light</vt:lpstr>
      <vt:lpstr>SRBF and Environment Lighting</vt:lpstr>
      <vt:lpstr>Outgoing Curved Intensity</vt:lpstr>
      <vt:lpstr>Transmittance or Absorbtance</vt:lpstr>
      <vt:lpstr>Bidirectional scattering function</vt:lpstr>
      <vt:lpstr>Environment Lighting Approximation</vt:lpstr>
      <vt:lpstr>Effective Transmittance</vt:lpstr>
      <vt:lpstr>Splitting the equation</vt:lpstr>
      <vt:lpstr>Convolving SRBF and Scattering Function</vt:lpstr>
      <vt:lpstr>Computing Effective Transmittance</vt:lpstr>
      <vt:lpstr>Self-shadowing</vt:lpstr>
      <vt:lpstr>Deep Opacity Map</vt:lpstr>
      <vt:lpstr>Multiple Scattering</vt:lpstr>
      <vt:lpstr>Multiple Scattering Computation</vt:lpstr>
      <vt:lpstr>Algorithm Overview Single Scattering</vt:lpstr>
      <vt:lpstr>Results</vt:lpstr>
      <vt:lpstr>Limitations</vt:lpstr>
      <vt:lpstr>References</vt:lpstr>
      <vt:lpstr>Q/A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Valentin JANIAUT</cp:lastModifiedBy>
  <cp:revision>1841</cp:revision>
  <cp:lastPrinted>1998-03-18T16:08:13Z</cp:lastPrinted>
  <dcterms:created xsi:type="dcterms:W3CDTF">2010-11-08T15:40:21Z</dcterms:created>
  <dcterms:modified xsi:type="dcterms:W3CDTF">2010-11-08T15:42:27Z</dcterms:modified>
</cp:coreProperties>
</file>